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90" r:id="rId4"/>
  </p:sldMasterIdLst>
  <p:notesMasterIdLst>
    <p:notesMasterId r:id="rId26"/>
  </p:notesMasterIdLst>
  <p:handoutMasterIdLst>
    <p:handoutMasterId r:id="rId27"/>
  </p:handoutMasterIdLst>
  <p:sldIdLst>
    <p:sldId id="3047" r:id="rId5"/>
    <p:sldId id="3080" r:id="rId6"/>
    <p:sldId id="3081" r:id="rId7"/>
    <p:sldId id="3082" r:id="rId8"/>
    <p:sldId id="3084" r:id="rId9"/>
    <p:sldId id="3085" r:id="rId10"/>
    <p:sldId id="3097" r:id="rId11"/>
    <p:sldId id="3098" r:id="rId12"/>
    <p:sldId id="3083" r:id="rId13"/>
    <p:sldId id="3086" r:id="rId14"/>
    <p:sldId id="3087" r:id="rId15"/>
    <p:sldId id="3094" r:id="rId16"/>
    <p:sldId id="3092" r:id="rId17"/>
    <p:sldId id="3093" r:id="rId18"/>
    <p:sldId id="3095" r:id="rId19"/>
    <p:sldId id="3088" r:id="rId20"/>
    <p:sldId id="3096" r:id="rId21"/>
    <p:sldId id="3100" r:id="rId22"/>
    <p:sldId id="3042" r:id="rId23"/>
    <p:sldId id="3101" r:id="rId24"/>
    <p:sldId id="3050" r:id="rId25"/>
  </p:sldIdLst>
  <p:sldSz cx="12192000" cy="6858000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3C7C78-4CB0-443B-8D35-B1AAA7FD9E8C}">
          <p14:sldIdLst>
            <p14:sldId id="3047"/>
            <p14:sldId id="3080"/>
            <p14:sldId id="3081"/>
            <p14:sldId id="3082"/>
            <p14:sldId id="3084"/>
            <p14:sldId id="3085"/>
            <p14:sldId id="3097"/>
            <p14:sldId id="3098"/>
            <p14:sldId id="3083"/>
            <p14:sldId id="3086"/>
            <p14:sldId id="3087"/>
            <p14:sldId id="3094"/>
            <p14:sldId id="3092"/>
            <p14:sldId id="3093"/>
            <p14:sldId id="3095"/>
            <p14:sldId id="3088"/>
            <p14:sldId id="3096"/>
            <p14:sldId id="3100"/>
            <p14:sldId id="3042"/>
            <p14:sldId id="3101"/>
            <p14:sldId id="30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nand Rambhai" initials="AR" lastIdx="5" clrIdx="6">
    <p:extLst>
      <p:ext uri="{19B8F6BF-5375-455C-9EA6-DF929625EA0E}">
        <p15:presenceInfo xmlns:p15="http://schemas.microsoft.com/office/powerpoint/2012/main" userId="S-1-5-21-962014225-1384456321-1458450816-12423" providerId="AD"/>
      </p:ext>
    </p:extLst>
  </p:cmAuthor>
  <p:cmAuthor id="1" name="Jian Stark" initials="JS" lastIdx="32" clrIdx="0">
    <p:extLst>
      <p:ext uri="{19B8F6BF-5375-455C-9EA6-DF929625EA0E}">
        <p15:presenceInfo xmlns:p15="http://schemas.microsoft.com/office/powerpoint/2012/main" userId="S-1-5-21-962014225-1384456321-1458450816-1030" providerId="AD"/>
      </p:ext>
    </p:extLst>
  </p:cmAuthor>
  <p:cmAuthor id="8" name="Sharon Williamson" initials="SW" lastIdx="1" clrIdx="7">
    <p:extLst>
      <p:ext uri="{19B8F6BF-5375-455C-9EA6-DF929625EA0E}">
        <p15:presenceInfo xmlns:p15="http://schemas.microsoft.com/office/powerpoint/2012/main" userId="68cfbf4a4febf13a" providerId="Windows Live"/>
      </p:ext>
    </p:extLst>
  </p:cmAuthor>
  <p:cmAuthor id="2" name="Jian" initials="J" lastIdx="3" clrIdx="1">
    <p:extLst>
      <p:ext uri="{19B8F6BF-5375-455C-9EA6-DF929625EA0E}">
        <p15:presenceInfo xmlns:p15="http://schemas.microsoft.com/office/powerpoint/2012/main" userId="Jian" providerId="None"/>
      </p:ext>
    </p:extLst>
  </p:cmAuthor>
  <p:cmAuthor id="9" name="Sharon" initials="S" lastIdx="6" clrIdx="8">
    <p:extLst>
      <p:ext uri="{19B8F6BF-5375-455C-9EA6-DF929625EA0E}">
        <p15:presenceInfo xmlns:p15="http://schemas.microsoft.com/office/powerpoint/2012/main" userId="Sharon" providerId="None"/>
      </p:ext>
    </p:extLst>
  </p:cmAuthor>
  <p:cmAuthor id="3" name="aleida_merlin" initials="a" lastIdx="12" clrIdx="2"/>
  <p:cmAuthor id="4" name="Thomas Borja" initials="TB" lastIdx="2" clrIdx="3">
    <p:extLst>
      <p:ext uri="{19B8F6BF-5375-455C-9EA6-DF929625EA0E}">
        <p15:presenceInfo xmlns:p15="http://schemas.microsoft.com/office/powerpoint/2012/main" userId="S-1-5-21-962014225-1384456321-1458450816-30258" providerId="AD"/>
      </p:ext>
    </p:extLst>
  </p:cmAuthor>
  <p:cmAuthor id="5" name="Philip Davies" initials="PD" lastIdx="16" clrIdx="4">
    <p:extLst>
      <p:ext uri="{19B8F6BF-5375-455C-9EA6-DF929625EA0E}">
        <p15:presenceInfo xmlns:p15="http://schemas.microsoft.com/office/powerpoint/2012/main" userId="S-1-5-21-962014225-1384456321-1458450816-9673" providerId="AD"/>
      </p:ext>
    </p:extLst>
  </p:cmAuthor>
  <p:cmAuthor id="6" name="Louise Howe" initials="LH" lastIdx="13" clrIdx="5">
    <p:extLst>
      <p:ext uri="{19B8F6BF-5375-455C-9EA6-DF929625EA0E}">
        <p15:presenceInfo xmlns:p15="http://schemas.microsoft.com/office/powerpoint/2012/main" userId="S-1-5-21-962014225-1384456321-1458450816-20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7BC"/>
    <a:srgbClr val="000F23"/>
    <a:srgbClr val="C0C0C0"/>
    <a:srgbClr val="7F7F7F"/>
    <a:srgbClr val="6AA6DC"/>
    <a:srgbClr val="ABCDEB"/>
    <a:srgbClr val="092E5B"/>
    <a:srgbClr val="39AB47"/>
    <a:srgbClr val="E7F5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3" autoAdjust="0"/>
    <p:restoredTop sz="95517" autoAdjust="0"/>
  </p:normalViewPr>
  <p:slideViewPr>
    <p:cSldViewPr snapToGrid="0">
      <p:cViewPr varScale="1">
        <p:scale>
          <a:sx n="78" d="100"/>
          <a:sy n="78" d="100"/>
        </p:scale>
        <p:origin x="797" y="72"/>
      </p:cViewPr>
      <p:guideLst>
        <p:guide orient="horz" pos="1162"/>
        <p:guide pos="2162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72421" cy="494049"/>
          </a:xfrm>
          <a:prstGeom prst="rect">
            <a:avLst/>
          </a:prstGeom>
        </p:spPr>
        <p:txBody>
          <a:bodyPr vert="horz" lIns="91494" tIns="45747" rIns="91494" bIns="457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31" y="1"/>
            <a:ext cx="2972421" cy="494049"/>
          </a:xfrm>
          <a:prstGeom prst="rect">
            <a:avLst/>
          </a:prstGeom>
        </p:spPr>
        <p:txBody>
          <a:bodyPr vert="horz" lIns="91494" tIns="45747" rIns="91494" bIns="45747" rtlCol="0"/>
          <a:lstStyle>
            <a:lvl1pPr algn="r">
              <a:defRPr sz="1200"/>
            </a:lvl1pPr>
          </a:lstStyle>
          <a:p>
            <a:fld id="{639F855B-C11E-4A68-9037-D8CDD2B79517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9378516"/>
            <a:ext cx="2972421" cy="494049"/>
          </a:xfrm>
          <a:prstGeom prst="rect">
            <a:avLst/>
          </a:prstGeom>
        </p:spPr>
        <p:txBody>
          <a:bodyPr vert="horz" lIns="91494" tIns="45747" rIns="91494" bIns="457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31" y="9378516"/>
            <a:ext cx="2972421" cy="494049"/>
          </a:xfrm>
          <a:prstGeom prst="rect">
            <a:avLst/>
          </a:prstGeom>
        </p:spPr>
        <p:txBody>
          <a:bodyPr vert="horz" lIns="91494" tIns="45747" rIns="91494" bIns="45747" rtlCol="0" anchor="b"/>
          <a:lstStyle>
            <a:lvl1pPr algn="r">
              <a:defRPr sz="1200"/>
            </a:lvl1pPr>
          </a:lstStyle>
          <a:p>
            <a:fld id="{9B3DC88D-6BCB-443D-98E0-41EE0F05CAA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971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71800" cy="493712"/>
          </a:xfrm>
          <a:prstGeom prst="rect">
            <a:avLst/>
          </a:prstGeom>
        </p:spPr>
        <p:txBody>
          <a:bodyPr vert="horz" lIns="93233" tIns="46617" rIns="93233" bIns="466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8" y="4"/>
            <a:ext cx="2971800" cy="493712"/>
          </a:xfrm>
          <a:prstGeom prst="rect">
            <a:avLst/>
          </a:prstGeom>
        </p:spPr>
        <p:txBody>
          <a:bodyPr vert="horz" lIns="93233" tIns="46617" rIns="93233" bIns="46617" rtlCol="0"/>
          <a:lstStyle>
            <a:lvl1pPr algn="r">
              <a:defRPr sz="1200"/>
            </a:lvl1pPr>
          </a:lstStyle>
          <a:p>
            <a:fld id="{351B4985-81DA-4952-A98A-E7821CCAFCEF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8188"/>
            <a:ext cx="658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33" tIns="46617" rIns="93233" bIns="466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690269"/>
            <a:ext cx="5486400" cy="4443413"/>
          </a:xfrm>
          <a:prstGeom prst="rect">
            <a:avLst/>
          </a:prstGeom>
        </p:spPr>
        <p:txBody>
          <a:bodyPr vert="horz" lIns="93233" tIns="46617" rIns="93233" bIns="466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8826"/>
            <a:ext cx="2971800" cy="493712"/>
          </a:xfrm>
          <a:prstGeom prst="rect">
            <a:avLst/>
          </a:prstGeom>
        </p:spPr>
        <p:txBody>
          <a:bodyPr vert="horz" lIns="93233" tIns="46617" rIns="93233" bIns="466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8" y="9378826"/>
            <a:ext cx="2971800" cy="493712"/>
          </a:xfrm>
          <a:prstGeom prst="rect">
            <a:avLst/>
          </a:prstGeom>
        </p:spPr>
        <p:txBody>
          <a:bodyPr vert="horz" lIns="93233" tIns="46617" rIns="93233" bIns="46617" rtlCol="0" anchor="b"/>
          <a:lstStyle>
            <a:lvl1pPr algn="r">
              <a:defRPr sz="1200"/>
            </a:lvl1pPr>
          </a:lstStyle>
          <a:p>
            <a:fld id="{536408D8-B587-4765-927F-76CD9E27757C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151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3005" y="1504950"/>
            <a:ext cx="12222327" cy="482911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6"/>
              <a:gd name="connsiteY0" fmla="*/ 2000 h 10878"/>
              <a:gd name="connsiteX1" fmla="*/ 10000 w 10006"/>
              <a:gd name="connsiteY1" fmla="*/ 0 h 10878"/>
              <a:gd name="connsiteX2" fmla="*/ 10006 w 10006"/>
              <a:gd name="connsiteY2" fmla="*/ 10878 h 10878"/>
              <a:gd name="connsiteX3" fmla="*/ 0 w 10006"/>
              <a:gd name="connsiteY3" fmla="*/ 10000 h 10878"/>
              <a:gd name="connsiteX4" fmla="*/ 0 w 10006"/>
              <a:gd name="connsiteY4" fmla="*/ 2000 h 10878"/>
              <a:gd name="connsiteX0" fmla="*/ 0 w 10015"/>
              <a:gd name="connsiteY0" fmla="*/ 13 h 10878"/>
              <a:gd name="connsiteX1" fmla="*/ 10009 w 10015"/>
              <a:gd name="connsiteY1" fmla="*/ 0 h 10878"/>
              <a:gd name="connsiteX2" fmla="*/ 10015 w 10015"/>
              <a:gd name="connsiteY2" fmla="*/ 10878 h 10878"/>
              <a:gd name="connsiteX3" fmla="*/ 9 w 10015"/>
              <a:gd name="connsiteY3" fmla="*/ 10000 h 10878"/>
              <a:gd name="connsiteX4" fmla="*/ 0 w 10015"/>
              <a:gd name="connsiteY4" fmla="*/ 13 h 10878"/>
              <a:gd name="connsiteX0" fmla="*/ 0 w 10015"/>
              <a:gd name="connsiteY0" fmla="*/ 13 h 10907"/>
              <a:gd name="connsiteX1" fmla="*/ 10009 w 10015"/>
              <a:gd name="connsiteY1" fmla="*/ 0 h 10907"/>
              <a:gd name="connsiteX2" fmla="*/ 10015 w 10015"/>
              <a:gd name="connsiteY2" fmla="*/ 10878 h 10907"/>
              <a:gd name="connsiteX3" fmla="*/ 9 w 10015"/>
              <a:gd name="connsiteY3" fmla="*/ 10907 h 10907"/>
              <a:gd name="connsiteX4" fmla="*/ 0 w 10015"/>
              <a:gd name="connsiteY4" fmla="*/ 13 h 1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5" h="10907">
                <a:moveTo>
                  <a:pt x="0" y="13"/>
                </a:moveTo>
                <a:lnTo>
                  <a:pt x="10009" y="0"/>
                </a:lnTo>
                <a:lnTo>
                  <a:pt x="10015" y="10878"/>
                </a:lnTo>
                <a:lnTo>
                  <a:pt x="9" y="10907"/>
                </a:lnTo>
                <a:cubicBezTo>
                  <a:pt x="6" y="7276"/>
                  <a:pt x="3" y="3644"/>
                  <a:pt x="0" y="13"/>
                </a:cubicBezTo>
                <a:close/>
              </a:path>
            </a:pathLst>
          </a:custGeom>
          <a:solidFill>
            <a:srgbClr val="007FEF">
              <a:alpha val="80000"/>
            </a:srgbClr>
          </a:solidFill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22624"/>
            <a:ext cx="8186448" cy="643611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rgbClr val="404040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33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8186448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 b="0">
                <a:solidFill>
                  <a:srgbClr val="39AB47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84" y="345196"/>
            <a:ext cx="2285744" cy="489802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4B222E1-1B2E-1A3A-C7A8-90D1D48F8ECF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832D9A83-8898-C5AF-B66F-2275DCDB7B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639" y="6417670"/>
            <a:ext cx="3857561" cy="35306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Month 2023 </a:t>
            </a:r>
            <a:r>
              <a:rPr lang="en-NZ" sz="1600" dirty="0">
                <a:cs typeface="Segoe UI"/>
              </a:rPr>
              <a:t>© Rakon Limited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8292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3005" y="1504950"/>
            <a:ext cx="12222327" cy="482911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6"/>
              <a:gd name="connsiteY0" fmla="*/ 2000 h 10878"/>
              <a:gd name="connsiteX1" fmla="*/ 10000 w 10006"/>
              <a:gd name="connsiteY1" fmla="*/ 0 h 10878"/>
              <a:gd name="connsiteX2" fmla="*/ 10006 w 10006"/>
              <a:gd name="connsiteY2" fmla="*/ 10878 h 10878"/>
              <a:gd name="connsiteX3" fmla="*/ 0 w 10006"/>
              <a:gd name="connsiteY3" fmla="*/ 10000 h 10878"/>
              <a:gd name="connsiteX4" fmla="*/ 0 w 10006"/>
              <a:gd name="connsiteY4" fmla="*/ 2000 h 10878"/>
              <a:gd name="connsiteX0" fmla="*/ 0 w 10015"/>
              <a:gd name="connsiteY0" fmla="*/ 13 h 10878"/>
              <a:gd name="connsiteX1" fmla="*/ 10009 w 10015"/>
              <a:gd name="connsiteY1" fmla="*/ 0 h 10878"/>
              <a:gd name="connsiteX2" fmla="*/ 10015 w 10015"/>
              <a:gd name="connsiteY2" fmla="*/ 10878 h 10878"/>
              <a:gd name="connsiteX3" fmla="*/ 9 w 10015"/>
              <a:gd name="connsiteY3" fmla="*/ 10000 h 10878"/>
              <a:gd name="connsiteX4" fmla="*/ 0 w 10015"/>
              <a:gd name="connsiteY4" fmla="*/ 13 h 10878"/>
              <a:gd name="connsiteX0" fmla="*/ 0 w 10015"/>
              <a:gd name="connsiteY0" fmla="*/ 13 h 10907"/>
              <a:gd name="connsiteX1" fmla="*/ 10009 w 10015"/>
              <a:gd name="connsiteY1" fmla="*/ 0 h 10907"/>
              <a:gd name="connsiteX2" fmla="*/ 10015 w 10015"/>
              <a:gd name="connsiteY2" fmla="*/ 10878 h 10907"/>
              <a:gd name="connsiteX3" fmla="*/ 9 w 10015"/>
              <a:gd name="connsiteY3" fmla="*/ 10907 h 10907"/>
              <a:gd name="connsiteX4" fmla="*/ 0 w 10015"/>
              <a:gd name="connsiteY4" fmla="*/ 13 h 1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5" h="10907">
                <a:moveTo>
                  <a:pt x="0" y="13"/>
                </a:moveTo>
                <a:lnTo>
                  <a:pt x="10009" y="0"/>
                </a:lnTo>
                <a:lnTo>
                  <a:pt x="10015" y="10878"/>
                </a:lnTo>
                <a:lnTo>
                  <a:pt x="9" y="10907"/>
                </a:lnTo>
                <a:cubicBezTo>
                  <a:pt x="6" y="7276"/>
                  <a:pt x="3" y="3644"/>
                  <a:pt x="0" y="13"/>
                </a:cubicBezTo>
                <a:close/>
              </a:path>
            </a:pathLst>
          </a:custGeom>
          <a:solidFill>
            <a:srgbClr val="007FEF">
              <a:alpha val="80000"/>
            </a:srgbClr>
          </a:solidFill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22624"/>
            <a:ext cx="8186448" cy="643611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rgbClr val="404040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84" y="345196"/>
            <a:ext cx="2285744" cy="489802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4B222E1-1B2E-1A3A-C7A8-90D1D48F8ECF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832D9A83-8898-C5AF-B66F-2275DCDB7B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639" y="6417670"/>
            <a:ext cx="3857561" cy="353065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Month 2023 </a:t>
            </a:r>
            <a:r>
              <a:rPr lang="en-NZ" sz="1600" dirty="0">
                <a:cs typeface="Segoe UI"/>
              </a:rPr>
              <a:t>© Rakon Limited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7767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6638" y="1535690"/>
            <a:ext cx="11128352" cy="45222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buSzPct val="125000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24, RGB: 64/64/64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18, RGB: 64/64/64)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14, RGB: 64/64/64)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(Calibri 12, RGB: 64/64/64)</a:t>
            </a:r>
            <a:endParaRPr lang="en-US" dirty="0"/>
          </a:p>
        </p:txBody>
      </p:sp>
      <p:sp>
        <p:nvSpPr>
          <p:cNvPr id="9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9156002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56002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rgbClr val="404040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F051A6F-1C09-5240-6078-EDB1D8FD6668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B066D7E1-E3A6-EE85-4B1D-841121436C82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367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6638" y="1535690"/>
            <a:ext cx="11128352" cy="4522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buSzPct val="125000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Level 1 (Calibri 24, RGB: 64/64/64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18, RGB: 64/64/64)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14, RGB: 64/64/64)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(Calibri 12, RGB: 64/64/64)</a:t>
            </a:r>
            <a:endParaRPr lang="en-US" dirty="0"/>
          </a:p>
        </p:txBody>
      </p:sp>
      <p:sp>
        <p:nvSpPr>
          <p:cNvPr id="9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7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243088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rgbClr val="404040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29E47D8-0F24-AB44-7A2D-546EDB8413C3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2F81BC1-F17F-2FC8-9F10-D658EDAC9128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00291DB4-18CC-0114-AD43-DD8DF73E2A64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94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639480D-8DAB-DC40-BB7D-22B8D00BCC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3005" y="1504950"/>
            <a:ext cx="12222327" cy="535305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6"/>
              <a:gd name="connsiteY0" fmla="*/ 2000 h 10878"/>
              <a:gd name="connsiteX1" fmla="*/ 10000 w 10006"/>
              <a:gd name="connsiteY1" fmla="*/ 0 h 10878"/>
              <a:gd name="connsiteX2" fmla="*/ 10006 w 10006"/>
              <a:gd name="connsiteY2" fmla="*/ 10878 h 10878"/>
              <a:gd name="connsiteX3" fmla="*/ 0 w 10006"/>
              <a:gd name="connsiteY3" fmla="*/ 10000 h 10878"/>
              <a:gd name="connsiteX4" fmla="*/ 0 w 10006"/>
              <a:gd name="connsiteY4" fmla="*/ 2000 h 10878"/>
              <a:gd name="connsiteX0" fmla="*/ 0 w 10015"/>
              <a:gd name="connsiteY0" fmla="*/ 13 h 10878"/>
              <a:gd name="connsiteX1" fmla="*/ 10009 w 10015"/>
              <a:gd name="connsiteY1" fmla="*/ 0 h 10878"/>
              <a:gd name="connsiteX2" fmla="*/ 10015 w 10015"/>
              <a:gd name="connsiteY2" fmla="*/ 10878 h 10878"/>
              <a:gd name="connsiteX3" fmla="*/ 9 w 10015"/>
              <a:gd name="connsiteY3" fmla="*/ 10000 h 10878"/>
              <a:gd name="connsiteX4" fmla="*/ 0 w 10015"/>
              <a:gd name="connsiteY4" fmla="*/ 13 h 10878"/>
              <a:gd name="connsiteX0" fmla="*/ 0 w 10015"/>
              <a:gd name="connsiteY0" fmla="*/ 13 h 10907"/>
              <a:gd name="connsiteX1" fmla="*/ 10009 w 10015"/>
              <a:gd name="connsiteY1" fmla="*/ 0 h 10907"/>
              <a:gd name="connsiteX2" fmla="*/ 10015 w 10015"/>
              <a:gd name="connsiteY2" fmla="*/ 10878 h 10907"/>
              <a:gd name="connsiteX3" fmla="*/ 9 w 10015"/>
              <a:gd name="connsiteY3" fmla="*/ 10907 h 10907"/>
              <a:gd name="connsiteX4" fmla="*/ 0 w 10015"/>
              <a:gd name="connsiteY4" fmla="*/ 13 h 1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5" h="10907">
                <a:moveTo>
                  <a:pt x="0" y="13"/>
                </a:moveTo>
                <a:lnTo>
                  <a:pt x="10009" y="0"/>
                </a:lnTo>
                <a:lnTo>
                  <a:pt x="10015" y="10878"/>
                </a:lnTo>
                <a:lnTo>
                  <a:pt x="9" y="10907"/>
                </a:lnTo>
                <a:cubicBezTo>
                  <a:pt x="6" y="7276"/>
                  <a:pt x="3" y="3644"/>
                  <a:pt x="0" y="13"/>
                </a:cubicBezTo>
                <a:close/>
              </a:path>
            </a:pathLst>
          </a:custGeom>
          <a:solidFill>
            <a:srgbClr val="007FEF">
              <a:alpha val="80000"/>
            </a:srgbClr>
          </a:solidFill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371130"/>
            <a:ext cx="9138585" cy="734184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EE5FD92-9A3F-CCB0-6E1B-E856AA3B4534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D4695E9-C976-FC93-1A96-C99CD0D73E67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D8213616-C7E8-C23B-CBB9-A22D9EC25D21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70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639480D-8DAB-DC40-BB7D-22B8D00BCC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3005" y="1504950"/>
            <a:ext cx="12222327" cy="482911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6"/>
              <a:gd name="connsiteY0" fmla="*/ 2000 h 10878"/>
              <a:gd name="connsiteX1" fmla="*/ 10000 w 10006"/>
              <a:gd name="connsiteY1" fmla="*/ 0 h 10878"/>
              <a:gd name="connsiteX2" fmla="*/ 10006 w 10006"/>
              <a:gd name="connsiteY2" fmla="*/ 10878 h 10878"/>
              <a:gd name="connsiteX3" fmla="*/ 0 w 10006"/>
              <a:gd name="connsiteY3" fmla="*/ 10000 h 10878"/>
              <a:gd name="connsiteX4" fmla="*/ 0 w 10006"/>
              <a:gd name="connsiteY4" fmla="*/ 2000 h 10878"/>
              <a:gd name="connsiteX0" fmla="*/ 0 w 10015"/>
              <a:gd name="connsiteY0" fmla="*/ 13 h 10878"/>
              <a:gd name="connsiteX1" fmla="*/ 10009 w 10015"/>
              <a:gd name="connsiteY1" fmla="*/ 0 h 10878"/>
              <a:gd name="connsiteX2" fmla="*/ 10015 w 10015"/>
              <a:gd name="connsiteY2" fmla="*/ 10878 h 10878"/>
              <a:gd name="connsiteX3" fmla="*/ 9 w 10015"/>
              <a:gd name="connsiteY3" fmla="*/ 10000 h 10878"/>
              <a:gd name="connsiteX4" fmla="*/ 0 w 10015"/>
              <a:gd name="connsiteY4" fmla="*/ 13 h 10878"/>
              <a:gd name="connsiteX0" fmla="*/ 0 w 10015"/>
              <a:gd name="connsiteY0" fmla="*/ 13 h 10907"/>
              <a:gd name="connsiteX1" fmla="*/ 10009 w 10015"/>
              <a:gd name="connsiteY1" fmla="*/ 0 h 10907"/>
              <a:gd name="connsiteX2" fmla="*/ 10015 w 10015"/>
              <a:gd name="connsiteY2" fmla="*/ 10878 h 10907"/>
              <a:gd name="connsiteX3" fmla="*/ 9 w 10015"/>
              <a:gd name="connsiteY3" fmla="*/ 10907 h 10907"/>
              <a:gd name="connsiteX4" fmla="*/ 0 w 10015"/>
              <a:gd name="connsiteY4" fmla="*/ 13 h 1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5" h="10907">
                <a:moveTo>
                  <a:pt x="0" y="13"/>
                </a:moveTo>
                <a:lnTo>
                  <a:pt x="10009" y="0"/>
                </a:lnTo>
                <a:lnTo>
                  <a:pt x="10015" y="10878"/>
                </a:lnTo>
                <a:lnTo>
                  <a:pt x="9" y="10907"/>
                </a:lnTo>
                <a:cubicBezTo>
                  <a:pt x="6" y="7276"/>
                  <a:pt x="3" y="3644"/>
                  <a:pt x="0" y="13"/>
                </a:cubicBezTo>
                <a:close/>
              </a:path>
            </a:pathLst>
          </a:custGeom>
          <a:solidFill>
            <a:srgbClr val="007FEF">
              <a:alpha val="80000"/>
            </a:srgbClr>
          </a:solidFill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318801"/>
            <a:ext cx="9138585" cy="734184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bg1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3E503D0-FB42-A095-1C7A-4472E09914F2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D73421C8-54D7-F6C7-0893-0C3A490A3741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2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2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9156002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  <a:p>
            <a:pPr lvl="0"/>
            <a:endParaRPr lang="en-US" dirty="0"/>
          </a:p>
        </p:txBody>
      </p:sp>
      <p:sp>
        <p:nvSpPr>
          <p:cNvPr id="16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1535689"/>
            <a:ext cx="5227554" cy="45222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7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323979" y="1535689"/>
            <a:ext cx="5227554" cy="45222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73050" marR="0" indent="-2730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125000"/>
              <a:buFont typeface="Arial" panose="020B0604020202020204" pitchFamily="34" charset="0"/>
              <a:buChar char="•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47675" marR="0" indent="-174625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70000"/>
              <a:buFont typeface="Courier New" panose="02070309020205020404" pitchFamily="49" charset="0"/>
              <a:buChar char="o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27063" marR="0" indent="-179388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115000"/>
              <a:buFont typeface="Arial" panose="020B0604020202020204" pitchFamily="34" charset="0"/>
              <a:buChar char="•"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Level 1 (Calibri 24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Segoe UI" panose="020B0502040204020203" pitchFamily="34" charset="0"/>
              </a:rPr>
              <a:t>)</a:t>
            </a:r>
          </a:p>
          <a:p>
            <a:pPr marL="273050" marR="0" lvl="1" indent="-2730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Level 2 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(Calibri 18)</a:t>
            </a:r>
          </a:p>
          <a:p>
            <a:pPr marL="447675" marR="0" lvl="2" indent="-174625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7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Level 3 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(Calibri 14)</a:t>
            </a:r>
          </a:p>
          <a:p>
            <a:pPr marL="627063" marR="0" lvl="3" indent="-179388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9AB4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Level 4 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(</a:t>
            </a:r>
            <a:r>
              <a:rPr kumimoji="0" lang="en-N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Calibri 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"/>
                <a:ea typeface="+mn-ea"/>
                <a:cs typeface="Segoe UI" panose="020B0502040204020203" pitchFamily="34" charset="0"/>
              </a:rPr>
              <a:t>12)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 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56002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rgbClr val="404040"/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422A140-5E19-A0B5-9D5D-0C78DC03C628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9CCDE0B-3020-44BB-B2F8-912A7667D1C6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AEA7B2BB-EEC7-A418-EFBA-D28E9D624A01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77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6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1535689"/>
            <a:ext cx="5227554" cy="45222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7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323979" y="1535689"/>
            <a:ext cx="5227554" cy="45222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38585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0B133C4-8B1A-864F-F45C-E843F5CE50C4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3915EF2-6040-35CF-D527-4F511885790E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DB12A9EB-75BD-0537-C4A0-97CC6734AA6F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348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576" y="1517650"/>
            <a:ext cx="5227616" cy="57240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</p:txBody>
      </p:sp>
      <p:sp>
        <p:nvSpPr>
          <p:cNvPr id="12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47293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89194" y="1517650"/>
            <a:ext cx="5227616" cy="5724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</p:txBody>
      </p:sp>
      <p:sp>
        <p:nvSpPr>
          <p:cNvPr id="20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2259597"/>
            <a:ext cx="5227554" cy="3944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21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89256" y="2259597"/>
            <a:ext cx="5227554" cy="3944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47293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1403AD1-BD26-8794-179B-492589534BE2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914FAD0-41BE-1CC2-B90E-E545F7C2F4B9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66F3606-8432-0068-DA8D-344008F62302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78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36576" y="1517650"/>
            <a:ext cx="5227616" cy="57240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</p:txBody>
      </p:sp>
      <p:sp>
        <p:nvSpPr>
          <p:cNvPr id="12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89194" y="1517650"/>
            <a:ext cx="5227616" cy="5724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</p:txBody>
      </p:sp>
      <p:sp>
        <p:nvSpPr>
          <p:cNvPr id="20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2259597"/>
            <a:ext cx="5227554" cy="3944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21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89256" y="2259597"/>
            <a:ext cx="5227554" cy="39444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47293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1403AD1-BD26-8794-179B-492589534BE2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914FAD0-41BE-1CC2-B90E-E545F7C2F4B9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66F3606-8432-0068-DA8D-344008F62302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66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47293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  <a:p>
            <a:pPr lvl="0"/>
            <a:endParaRPr lang="en-US" dirty="0"/>
          </a:p>
        </p:txBody>
      </p:sp>
      <p:sp>
        <p:nvSpPr>
          <p:cNvPr id="7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47293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D3D3535-7104-AFEF-1C59-7DDBCFD53204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AD5DAC4-6877-1125-BC57-473BD48FB342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8CAF8CE6-251E-8FDC-3711-F5DB7961C746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31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6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38585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B425DA1-8C7D-DD67-96B1-C736053C9725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A55678-3B5F-A6CE-18D0-75A4884F82C3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127431C3-2CAC-E7C1-BB9C-54A3E928A795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6174D8F-1758-6E24-0A3A-439DF4A6EBAC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2C7489D-FA20-1249-6C46-8FB2BF7B62E5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6A66DF72-D4B6-6C21-78CD-BEC6B539E2E5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31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039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639480D-8DAB-DC40-BB7D-22B8D00BCC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3005" y="1504950"/>
            <a:ext cx="12222327" cy="535305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6"/>
              <a:gd name="connsiteY0" fmla="*/ 2000 h 10878"/>
              <a:gd name="connsiteX1" fmla="*/ 10000 w 10006"/>
              <a:gd name="connsiteY1" fmla="*/ 0 h 10878"/>
              <a:gd name="connsiteX2" fmla="*/ 10006 w 10006"/>
              <a:gd name="connsiteY2" fmla="*/ 10878 h 10878"/>
              <a:gd name="connsiteX3" fmla="*/ 0 w 10006"/>
              <a:gd name="connsiteY3" fmla="*/ 10000 h 10878"/>
              <a:gd name="connsiteX4" fmla="*/ 0 w 10006"/>
              <a:gd name="connsiteY4" fmla="*/ 2000 h 10878"/>
              <a:gd name="connsiteX0" fmla="*/ 0 w 10015"/>
              <a:gd name="connsiteY0" fmla="*/ 13 h 10878"/>
              <a:gd name="connsiteX1" fmla="*/ 10009 w 10015"/>
              <a:gd name="connsiteY1" fmla="*/ 0 h 10878"/>
              <a:gd name="connsiteX2" fmla="*/ 10015 w 10015"/>
              <a:gd name="connsiteY2" fmla="*/ 10878 h 10878"/>
              <a:gd name="connsiteX3" fmla="*/ 9 w 10015"/>
              <a:gd name="connsiteY3" fmla="*/ 10000 h 10878"/>
              <a:gd name="connsiteX4" fmla="*/ 0 w 10015"/>
              <a:gd name="connsiteY4" fmla="*/ 13 h 10878"/>
              <a:gd name="connsiteX0" fmla="*/ 0 w 10015"/>
              <a:gd name="connsiteY0" fmla="*/ 13 h 10907"/>
              <a:gd name="connsiteX1" fmla="*/ 10009 w 10015"/>
              <a:gd name="connsiteY1" fmla="*/ 0 h 10907"/>
              <a:gd name="connsiteX2" fmla="*/ 10015 w 10015"/>
              <a:gd name="connsiteY2" fmla="*/ 10878 h 10907"/>
              <a:gd name="connsiteX3" fmla="*/ 9 w 10015"/>
              <a:gd name="connsiteY3" fmla="*/ 10907 h 10907"/>
              <a:gd name="connsiteX4" fmla="*/ 0 w 10015"/>
              <a:gd name="connsiteY4" fmla="*/ 13 h 10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5" h="10907">
                <a:moveTo>
                  <a:pt x="0" y="13"/>
                </a:moveTo>
                <a:lnTo>
                  <a:pt x="10009" y="0"/>
                </a:lnTo>
                <a:lnTo>
                  <a:pt x="10015" y="10878"/>
                </a:lnTo>
                <a:lnTo>
                  <a:pt x="9" y="10907"/>
                </a:lnTo>
                <a:cubicBezTo>
                  <a:pt x="6" y="7276"/>
                  <a:pt x="3" y="3644"/>
                  <a:pt x="0" y="13"/>
                </a:cubicBezTo>
                <a:close/>
              </a:path>
            </a:pathLst>
          </a:custGeom>
          <a:solidFill>
            <a:srgbClr val="007FEF">
              <a:alpha val="80000"/>
            </a:srgbClr>
          </a:solidFill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4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371130"/>
            <a:ext cx="9138585" cy="734184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5D3C5A02-4F4F-55F8-6687-42BF8698F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58250" y="1622386"/>
            <a:ext cx="2987788" cy="353065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defRPr lang="en-US" sz="1600" kern="1200" spc="50" baseline="0" dirty="0" smtClean="0">
                <a:solidFill>
                  <a:schemeClr val="bg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www.rakon.com</a:t>
            </a:r>
          </a:p>
        </p:txBody>
      </p:sp>
    </p:spTree>
    <p:extLst>
      <p:ext uri="{BB962C8B-B14F-4D97-AF65-F5344CB8AC3E}">
        <p14:creationId xmlns:p14="http://schemas.microsoft.com/office/powerpoint/2010/main" val="2182322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536638" y="1504950"/>
            <a:ext cx="11128352" cy="4829116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9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9129876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  <a:p>
            <a:pPr lvl="0"/>
            <a:endParaRPr lang="en-US" dirty="0"/>
          </a:p>
        </p:txBody>
      </p:sp>
      <p:sp>
        <p:nvSpPr>
          <p:cNvPr id="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29876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9F85E5F-E63D-13EC-9753-72B2D557BF28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866A2CA-2540-3294-11FA-C73A1FA2B458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15FCEB4E-7207-26D0-241D-C52101381FCB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880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1535690"/>
            <a:ext cx="3521012" cy="45757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3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4411827" y="1535690"/>
            <a:ext cx="7780173" cy="5322310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471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10"/>
              <a:gd name="connsiteY0" fmla="*/ 726 h 10000"/>
              <a:gd name="connsiteX1" fmla="*/ 481 w 10010"/>
              <a:gd name="connsiteY1" fmla="*/ 0 h 10000"/>
              <a:gd name="connsiteX2" fmla="*/ 10010 w 10010"/>
              <a:gd name="connsiteY2" fmla="*/ 0 h 10000"/>
              <a:gd name="connsiteX3" fmla="*/ 10010 w 10010"/>
              <a:gd name="connsiteY3" fmla="*/ 10000 h 10000"/>
              <a:gd name="connsiteX4" fmla="*/ 10 w 10010"/>
              <a:gd name="connsiteY4" fmla="*/ 10000 h 10000"/>
              <a:gd name="connsiteX5" fmla="*/ 0 w 10010"/>
              <a:gd name="connsiteY5" fmla="*/ 72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10" h="10000">
                <a:moveTo>
                  <a:pt x="0" y="726"/>
                </a:moveTo>
                <a:lnTo>
                  <a:pt x="481" y="0"/>
                </a:lnTo>
                <a:lnTo>
                  <a:pt x="10010" y="0"/>
                </a:lnTo>
                <a:lnTo>
                  <a:pt x="10010" y="10000"/>
                </a:lnTo>
                <a:lnTo>
                  <a:pt x="10" y="10000"/>
                </a:lnTo>
                <a:cubicBezTo>
                  <a:pt x="7" y="6909"/>
                  <a:pt x="3" y="3817"/>
                  <a:pt x="0" y="726"/>
                </a:cubicBezTo>
                <a:close/>
              </a:path>
            </a:pathLst>
          </a:custGeo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73419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4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73419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FB21B78-B723-1041-92AF-BB0AC7962111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4F23C6-669F-6864-77D2-27658630B4B9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3702DCD8-3B68-D82B-AC56-42BA12B6CA51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93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en Heading Grey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36638" y="1535689"/>
            <a:ext cx="6890408" cy="45444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12943608" y="-4138180"/>
            <a:ext cx="4137892" cy="377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8054975" y="1529099"/>
            <a:ext cx="4137025" cy="532890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895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31 w 10000"/>
              <a:gd name="connsiteY0" fmla="*/ 698 h 10000"/>
              <a:gd name="connsiteX1" fmla="*/ 895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31 w 10000"/>
              <a:gd name="connsiteY5" fmla="*/ 69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31" y="698"/>
                </a:moveTo>
                <a:lnTo>
                  <a:pt x="895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10" y="6899"/>
                  <a:pt x="21" y="3799"/>
                  <a:pt x="31" y="698"/>
                </a:cubicBezTo>
                <a:close/>
              </a:path>
            </a:pathLst>
          </a:custGeom>
          <a:solidFill>
            <a:srgbClr val="007FEF">
              <a:alpha val="10000"/>
            </a:srgbClr>
          </a:solidFill>
        </p:spPr>
        <p:txBody>
          <a:bodyPr anchor="t"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1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7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64711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2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64711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68A695F-3B24-785D-8C7C-ABD8664E8A0C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A08C39-7E9C-A6B2-FBA3-64398733E20B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3532EFFB-7161-E505-BA0B-090FEF8A5228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14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1535690"/>
            <a:ext cx="3521012" cy="45757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9164711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8" name="Picture Placeholder 21"/>
          <p:cNvSpPr>
            <a:spLocks noGrp="1"/>
          </p:cNvSpPr>
          <p:nvPr>
            <p:ph type="pic" sz="quarter" idx="20"/>
          </p:nvPr>
        </p:nvSpPr>
        <p:spPr>
          <a:xfrm>
            <a:off x="4419599" y="1529099"/>
            <a:ext cx="7772401" cy="53289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64711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2FAE2B9-4849-0371-83BD-2EB2270E8400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2392CE-4F6F-722D-5195-49DD3DBBA9ED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681F1E14-D80E-3146-F94A-7B945249D785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18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Heading Gree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7963382" y="1529099"/>
            <a:ext cx="4228618" cy="53289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1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6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38585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7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6638" y="1535690"/>
            <a:ext cx="6778562" cy="4503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34B233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rgbClr val="34B233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rgbClr val="34B233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Clr>
                <a:schemeClr val="accent2"/>
              </a:buClr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NZ" dirty="0"/>
              <a:t>Level 1 (Calibri 24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</a:t>
            </a:r>
            <a:r>
              <a:rPr lang="en-NZ" dirty="0"/>
              <a:t>Calibri </a:t>
            </a:r>
            <a:r>
              <a:rPr lang="nl-NL" dirty="0"/>
              <a:t>12)</a:t>
            </a:r>
            <a:endParaRPr lang="en-US" dirty="0"/>
          </a:p>
        </p:txBody>
      </p:sp>
      <p:sp>
        <p:nvSpPr>
          <p:cNvPr id="10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38585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7081DDA-560A-E6A0-CAD3-527F2112FFE1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DD2A6B-2799-A8F6-E67A-721B543481FF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585FBC68-0692-08AB-F695-9D270668C6B9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0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534804" y="2730674"/>
            <a:ext cx="11130186" cy="3469710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4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64711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39" hasCustomPrompt="1"/>
          </p:nvPr>
        </p:nvSpPr>
        <p:spPr>
          <a:xfrm>
            <a:off x="534804" y="1635872"/>
            <a:ext cx="11130186" cy="95123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20)</a:t>
            </a: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64711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9A8722E-A3FB-98DA-705E-33A0FCB55BC2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9437F0-3372-4CCC-3C97-B3FA796332F6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F68D75FC-9503-556C-D72A-23D330C2D02F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657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with Ti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543920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6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7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3" y="859733"/>
            <a:ext cx="9129876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24" name="Picture Placeholder 21"/>
          <p:cNvSpPr>
            <a:spLocks noGrp="1"/>
          </p:cNvSpPr>
          <p:nvPr>
            <p:ph type="pic" sz="quarter" idx="25"/>
          </p:nvPr>
        </p:nvSpPr>
        <p:spPr>
          <a:xfrm>
            <a:off x="4376884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26" name="Picture Placeholder 21"/>
          <p:cNvSpPr>
            <a:spLocks noGrp="1"/>
          </p:cNvSpPr>
          <p:nvPr>
            <p:ph type="pic" sz="quarter" idx="27"/>
          </p:nvPr>
        </p:nvSpPr>
        <p:spPr>
          <a:xfrm>
            <a:off x="8170253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534804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4376884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8170253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9" hasCustomPrompt="1"/>
          </p:nvPr>
        </p:nvSpPr>
        <p:spPr>
          <a:xfrm>
            <a:off x="534804" y="1635872"/>
            <a:ext cx="11020874" cy="1162332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20)</a:t>
            </a:r>
          </a:p>
        </p:txBody>
      </p:sp>
      <p:sp>
        <p:nvSpPr>
          <p:cNvPr id="18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29876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D12004C-EFB4-AD1B-DD98-9CF2E777E5F8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4C1AE1F-C020-3A0A-999F-5929A801505D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7C92C896-4ECF-0E91-0C12-307671143F2F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50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Title with Ti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543920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6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24" name="Picture Placeholder 21"/>
          <p:cNvSpPr>
            <a:spLocks noGrp="1"/>
          </p:cNvSpPr>
          <p:nvPr>
            <p:ph type="pic" sz="quarter" idx="25"/>
          </p:nvPr>
        </p:nvSpPr>
        <p:spPr>
          <a:xfrm>
            <a:off x="4376884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26" name="Picture Placeholder 21"/>
          <p:cNvSpPr>
            <a:spLocks noGrp="1"/>
          </p:cNvSpPr>
          <p:nvPr>
            <p:ph type="pic" sz="quarter" idx="27"/>
          </p:nvPr>
        </p:nvSpPr>
        <p:spPr>
          <a:xfrm>
            <a:off x="8170253" y="3114047"/>
            <a:ext cx="3385425" cy="1988229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534804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4376884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8170253" y="5298507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9" hasCustomPrompt="1"/>
          </p:nvPr>
        </p:nvSpPr>
        <p:spPr>
          <a:xfrm>
            <a:off x="534804" y="1635872"/>
            <a:ext cx="11020874" cy="1162332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20)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56002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AA4E2CE-6DB3-122E-B01A-596EA738BB6A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10B26A-72FC-2A91-7A21-04282E8F258D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9E7279E-3C9D-8D25-2C6C-2F86022ED607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95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635187" y="2019299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26072" y="1550270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20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24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64711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33" name="Picture Placeholder 21"/>
          <p:cNvSpPr>
            <a:spLocks noGrp="1"/>
          </p:cNvSpPr>
          <p:nvPr>
            <p:ph type="pic" sz="quarter" idx="35"/>
          </p:nvPr>
        </p:nvSpPr>
        <p:spPr>
          <a:xfrm>
            <a:off x="635187" y="4554943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626072" y="4085914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5" name="Picture Placeholder 21"/>
          <p:cNvSpPr>
            <a:spLocks noGrp="1"/>
          </p:cNvSpPr>
          <p:nvPr>
            <p:ph type="pic" sz="quarter" idx="37"/>
          </p:nvPr>
        </p:nvSpPr>
        <p:spPr>
          <a:xfrm>
            <a:off x="4477982" y="2019299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4468867" y="1550270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7" name="Picture Placeholder 21"/>
          <p:cNvSpPr>
            <a:spLocks noGrp="1"/>
          </p:cNvSpPr>
          <p:nvPr>
            <p:ph type="pic" sz="quarter" idx="39"/>
          </p:nvPr>
        </p:nvSpPr>
        <p:spPr>
          <a:xfrm>
            <a:off x="4477982" y="4554943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40" hasCustomPrompt="1"/>
          </p:nvPr>
        </p:nvSpPr>
        <p:spPr>
          <a:xfrm>
            <a:off x="4468867" y="4085914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39" name="Picture Placeholder 21"/>
          <p:cNvSpPr>
            <a:spLocks noGrp="1"/>
          </p:cNvSpPr>
          <p:nvPr>
            <p:ph type="pic" sz="quarter" idx="41"/>
          </p:nvPr>
        </p:nvSpPr>
        <p:spPr>
          <a:xfrm>
            <a:off x="8329892" y="2019299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8320777" y="1550270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41" name="Picture Placeholder 21"/>
          <p:cNvSpPr>
            <a:spLocks noGrp="1"/>
          </p:cNvSpPr>
          <p:nvPr>
            <p:ph type="pic" sz="quarter" idx="43"/>
          </p:nvPr>
        </p:nvSpPr>
        <p:spPr>
          <a:xfrm>
            <a:off x="8329892" y="4554943"/>
            <a:ext cx="3394540" cy="1790701"/>
          </a:xfrm>
          <a:solidFill>
            <a:srgbClr val="007FEF">
              <a:alpha val="10000"/>
            </a:srgbClr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NZ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44" hasCustomPrompt="1"/>
          </p:nvPr>
        </p:nvSpPr>
        <p:spPr>
          <a:xfrm>
            <a:off x="8320777" y="4085914"/>
            <a:ext cx="3403655" cy="43005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64711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5AFB0B4-A652-62AE-926F-FAA01CF8CF86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FBBE6F-CA2A-89CF-F4BA-C4744E5566BE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31E3D0A-133B-EFE7-30F8-9080F7B44ACD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1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4410" y="1759352"/>
            <a:ext cx="2637151" cy="2637151"/>
          </a:xfrm>
          <a:prstGeom prst="ellipse">
            <a:avLst/>
          </a:prstGeom>
          <a:solidFill>
            <a:srgbClr val="007FEF">
              <a:alpha val="20000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4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5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548212" y="859733"/>
            <a:ext cx="9112459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36" hasCustomPrompt="1"/>
          </p:nvPr>
        </p:nvSpPr>
        <p:spPr>
          <a:xfrm>
            <a:off x="1561939" y="4765411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260081" y="1759352"/>
            <a:ext cx="2637151" cy="2637151"/>
          </a:xfrm>
          <a:prstGeom prst="ellipse">
            <a:avLst/>
          </a:prstGeom>
          <a:solidFill>
            <a:srgbClr val="007FEF">
              <a:alpha val="20000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38" hasCustomPrompt="1"/>
          </p:nvPr>
        </p:nvSpPr>
        <p:spPr>
          <a:xfrm>
            <a:off x="6697610" y="4765411"/>
            <a:ext cx="3403655" cy="76408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11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7" y="252190"/>
            <a:ext cx="9112459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4B90D90-05E4-ECB8-AFD6-AA8004454DB2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5344B40-0B26-9B92-341B-760BB673B8B3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BE10454C-665B-891C-8A12-2CCE87F9B879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29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2831" y="1717281"/>
            <a:ext cx="2847519" cy="2847519"/>
          </a:xfrm>
          <a:prstGeom prst="ellipse">
            <a:avLst/>
          </a:prstGeom>
          <a:solidFill>
            <a:srgbClr val="007FEF">
              <a:alpha val="20000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7" name="Chevron 3"/>
          <p:cNvSpPr/>
          <p:nvPr userDrawn="1"/>
        </p:nvSpPr>
        <p:spPr>
          <a:xfrm flipH="1">
            <a:off x="10940575" y="398995"/>
            <a:ext cx="740363" cy="823755"/>
          </a:xfrm>
          <a:custGeom>
            <a:avLst/>
            <a:gdLst>
              <a:gd name="connsiteX0" fmla="*/ 0 w 641938"/>
              <a:gd name="connsiteY0" fmla="*/ 0 h 826930"/>
              <a:gd name="connsiteX1" fmla="*/ 320969 w 641938"/>
              <a:gd name="connsiteY1" fmla="*/ 0 h 826930"/>
              <a:gd name="connsiteX2" fmla="*/ 641938 w 641938"/>
              <a:gd name="connsiteY2" fmla="*/ 413465 h 826930"/>
              <a:gd name="connsiteX3" fmla="*/ 320969 w 641938"/>
              <a:gd name="connsiteY3" fmla="*/ 826930 h 826930"/>
              <a:gd name="connsiteX4" fmla="*/ 0 w 641938"/>
              <a:gd name="connsiteY4" fmla="*/ 826930 h 826930"/>
              <a:gd name="connsiteX5" fmla="*/ 320969 w 641938"/>
              <a:gd name="connsiteY5" fmla="*/ 413465 h 826930"/>
              <a:gd name="connsiteX6" fmla="*/ 0 w 64193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0969 w 648288"/>
              <a:gd name="connsiteY5" fmla="*/ 413465 h 826930"/>
              <a:gd name="connsiteX6" fmla="*/ 0 w 648288"/>
              <a:gd name="connsiteY6" fmla="*/ 0 h 826930"/>
              <a:gd name="connsiteX0" fmla="*/ 0 w 648288"/>
              <a:gd name="connsiteY0" fmla="*/ 0 h 826930"/>
              <a:gd name="connsiteX1" fmla="*/ 320969 w 648288"/>
              <a:gd name="connsiteY1" fmla="*/ 0 h 826930"/>
              <a:gd name="connsiteX2" fmla="*/ 648288 w 648288"/>
              <a:gd name="connsiteY2" fmla="*/ 315040 h 826930"/>
              <a:gd name="connsiteX3" fmla="*/ 320969 w 648288"/>
              <a:gd name="connsiteY3" fmla="*/ 826930 h 826930"/>
              <a:gd name="connsiteX4" fmla="*/ 0 w 648288"/>
              <a:gd name="connsiteY4" fmla="*/ 826930 h 826930"/>
              <a:gd name="connsiteX5" fmla="*/ 324144 w 648288"/>
              <a:gd name="connsiteY5" fmla="*/ 321390 h 826930"/>
              <a:gd name="connsiteX6" fmla="*/ 0 w 648288"/>
              <a:gd name="connsiteY6" fmla="*/ 0 h 826930"/>
              <a:gd name="connsiteX0" fmla="*/ 92075 w 740363"/>
              <a:gd name="connsiteY0" fmla="*/ 0 h 826930"/>
              <a:gd name="connsiteX1" fmla="*/ 413044 w 740363"/>
              <a:gd name="connsiteY1" fmla="*/ 0 h 826930"/>
              <a:gd name="connsiteX2" fmla="*/ 740363 w 740363"/>
              <a:gd name="connsiteY2" fmla="*/ 315040 h 826930"/>
              <a:gd name="connsiteX3" fmla="*/ 413044 w 740363"/>
              <a:gd name="connsiteY3" fmla="*/ 826930 h 826930"/>
              <a:gd name="connsiteX4" fmla="*/ 0 w 740363"/>
              <a:gd name="connsiteY4" fmla="*/ 823755 h 826930"/>
              <a:gd name="connsiteX5" fmla="*/ 416219 w 740363"/>
              <a:gd name="connsiteY5" fmla="*/ 321390 h 826930"/>
              <a:gd name="connsiteX6" fmla="*/ 92075 w 740363"/>
              <a:gd name="connsiteY6" fmla="*/ 0 h 826930"/>
              <a:gd name="connsiteX0" fmla="*/ 92075 w 740363"/>
              <a:gd name="connsiteY0" fmla="*/ 0 h 823755"/>
              <a:gd name="connsiteX1" fmla="*/ 413044 w 740363"/>
              <a:gd name="connsiteY1" fmla="*/ 0 h 823755"/>
              <a:gd name="connsiteX2" fmla="*/ 740363 w 740363"/>
              <a:gd name="connsiteY2" fmla="*/ 315040 h 823755"/>
              <a:gd name="connsiteX3" fmla="*/ 324144 w 740363"/>
              <a:gd name="connsiteY3" fmla="*/ 823755 h 823755"/>
              <a:gd name="connsiteX4" fmla="*/ 0 w 740363"/>
              <a:gd name="connsiteY4" fmla="*/ 823755 h 823755"/>
              <a:gd name="connsiteX5" fmla="*/ 416219 w 740363"/>
              <a:gd name="connsiteY5" fmla="*/ 321390 h 823755"/>
              <a:gd name="connsiteX6" fmla="*/ 92075 w 740363"/>
              <a:gd name="connsiteY6" fmla="*/ 0 h 823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363" h="823755">
                <a:moveTo>
                  <a:pt x="92075" y="0"/>
                </a:moveTo>
                <a:lnTo>
                  <a:pt x="413044" y="0"/>
                </a:lnTo>
                <a:lnTo>
                  <a:pt x="740363" y="315040"/>
                </a:lnTo>
                <a:lnTo>
                  <a:pt x="324144" y="823755"/>
                </a:lnTo>
                <a:lnTo>
                  <a:pt x="0" y="823755"/>
                </a:lnTo>
                <a:lnTo>
                  <a:pt x="416219" y="321390"/>
                </a:lnTo>
                <a:lnTo>
                  <a:pt x="9207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8" name="Text Placeholder 3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8213" y="859733"/>
            <a:ext cx="9121168" cy="43050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rgbClr val="39AB47"/>
                </a:solidFill>
              </a:defRPr>
            </a:lvl1pPr>
          </a:lstStyle>
          <a:p>
            <a:pPr lvl="0"/>
            <a:r>
              <a:rPr lang="en-US" dirty="0"/>
              <a:t>Sub-title (Calibri 20. RGB: 57/171/17)</a:t>
            </a:r>
          </a:p>
        </p:txBody>
      </p:sp>
      <p:sp>
        <p:nvSpPr>
          <p:cNvPr id="24" name="Text Placeholder 2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23113" y="4840373"/>
            <a:ext cx="2966954" cy="122222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 userDrawn="1">
            <p:ph type="pic" sz="quarter" idx="37"/>
          </p:nvPr>
        </p:nvSpPr>
        <p:spPr>
          <a:xfrm>
            <a:off x="4715587" y="1717281"/>
            <a:ext cx="2847519" cy="2847519"/>
          </a:xfrm>
          <a:prstGeom prst="ellipse">
            <a:avLst/>
          </a:prstGeom>
          <a:solidFill>
            <a:srgbClr val="007FEF">
              <a:alpha val="20000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6" name="Text Placeholder 2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655869" y="4840373"/>
            <a:ext cx="2966954" cy="122222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 userDrawn="1">
            <p:ph type="pic" sz="quarter" idx="39"/>
          </p:nvPr>
        </p:nvSpPr>
        <p:spPr>
          <a:xfrm>
            <a:off x="8448343" y="1717281"/>
            <a:ext cx="2847519" cy="2847519"/>
          </a:xfrm>
          <a:prstGeom prst="ellipse">
            <a:avLst/>
          </a:prstGeom>
          <a:solidFill>
            <a:srgbClr val="007FEF">
              <a:alpha val="20000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8" name="Text Placeholder 2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388625" y="4840373"/>
            <a:ext cx="2966954" cy="122222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NZ" dirty="0"/>
              <a:t>Text (Calibri 18)</a:t>
            </a:r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2" hasCustomPrompt="1"/>
          </p:nvPr>
        </p:nvSpPr>
        <p:spPr>
          <a:xfrm>
            <a:off x="536638" y="252190"/>
            <a:ext cx="9121168" cy="614045"/>
          </a:xfrm>
        </p:spPr>
        <p:txBody>
          <a:bodyPr anchor="b">
            <a:no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000" b="1" i="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 dirty="0"/>
              <a:t>Title (Calibri 30 bold. RGB: 64/64/64)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12F739F-A5C2-A07C-932C-EE20FCFFF13B}"/>
              </a:ext>
            </a:extLst>
          </p:cNvPr>
          <p:cNvSpPr txBox="1">
            <a:spLocks/>
          </p:cNvSpPr>
          <p:nvPr userDrawn="1"/>
        </p:nvSpPr>
        <p:spPr>
          <a:xfrm>
            <a:off x="4890800" y="-14368"/>
            <a:ext cx="2420029" cy="2665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300" b="0" cap="all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Confidential Information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6FCF8A0-5FBF-D5F9-A668-B801B58E225C}"/>
              </a:ext>
            </a:extLst>
          </p:cNvPr>
          <p:cNvSpPr/>
          <p:nvPr userDrawn="1"/>
        </p:nvSpPr>
        <p:spPr>
          <a:xfrm>
            <a:off x="174224" y="6455391"/>
            <a:ext cx="277623" cy="27762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38A2E8C0-83AD-E5DB-AFD2-4C9DCFABEB9D}"/>
              </a:ext>
            </a:extLst>
          </p:cNvPr>
          <p:cNvSpPr txBox="1">
            <a:spLocks/>
          </p:cNvSpPr>
          <p:nvPr userDrawn="1"/>
        </p:nvSpPr>
        <p:spPr>
          <a:xfrm>
            <a:off x="83634" y="6509035"/>
            <a:ext cx="458803" cy="17033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B11D94-1598-408B-96E4-AFCE4004AD33}" type="slidenum">
              <a:rPr lang="en-NZ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en-N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1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6905" y="1517871"/>
            <a:ext cx="11038366" cy="4532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NZ" dirty="0"/>
              <a:t>Level 1 (Calibri 24, RGB: 64/64/64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Level 2 </a:t>
            </a:r>
            <a:r>
              <a:rPr lang="nl-NL" dirty="0"/>
              <a:t>(Calibri 18, RGB: 64/64/64)</a:t>
            </a:r>
          </a:p>
          <a:p>
            <a:pPr lvl="2"/>
            <a:r>
              <a:rPr lang="en-US" dirty="0"/>
              <a:t>Level 3 </a:t>
            </a:r>
            <a:r>
              <a:rPr lang="nl-NL" dirty="0"/>
              <a:t>(Calibri 14, RGB: 64/64/64)</a:t>
            </a:r>
          </a:p>
          <a:p>
            <a:pPr lvl="3"/>
            <a:r>
              <a:rPr lang="en-US" dirty="0"/>
              <a:t>Level 4 </a:t>
            </a:r>
            <a:r>
              <a:rPr lang="nl-NL" dirty="0"/>
              <a:t>(Calibri 12, RGB: 64/64/64)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5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34" r:id="rId2"/>
    <p:sldLayoutId id="2147483829" r:id="rId3"/>
    <p:sldLayoutId id="2147483805" r:id="rId4"/>
    <p:sldLayoutId id="2147483836" r:id="rId5"/>
    <p:sldLayoutId id="2147483837" r:id="rId6"/>
    <p:sldLayoutId id="2147483817" r:id="rId7"/>
    <p:sldLayoutId id="2147483826" r:id="rId8"/>
    <p:sldLayoutId id="2147483818" r:id="rId9"/>
    <p:sldLayoutId id="2147483835" r:id="rId10"/>
    <p:sldLayoutId id="2147483823" r:id="rId11"/>
    <p:sldLayoutId id="2147483828" r:id="rId12"/>
    <p:sldLayoutId id="2147483824" r:id="rId13"/>
    <p:sldLayoutId id="2147483832" r:id="rId14"/>
    <p:sldLayoutId id="2147483820" r:id="rId15"/>
    <p:sldLayoutId id="2147483815" r:id="rId16"/>
    <p:sldLayoutId id="2147483822" r:id="rId17"/>
    <p:sldLayoutId id="2147483816" r:id="rId18"/>
    <p:sldLayoutId id="2147483827" r:id="rId19"/>
    <p:sldLayoutId id="2147483807" r:id="rId20"/>
    <p:sldLayoutId id="2147483814" r:id="rId21"/>
    <p:sldLayoutId id="2147483792" r:id="rId22"/>
    <p:sldLayoutId id="2147483831" r:id="rId23"/>
    <p:sldLayoutId id="2147483797" r:id="rId24"/>
    <p:sldLayoutId id="2147483796" r:id="rId25"/>
    <p:sldLayoutId id="2147483794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rgbClr val="595959"/>
          </a:solidFill>
          <a:latin typeface="Segoe UI Semibold" panose="020B0502040204020203" pitchFamily="34" charset="0"/>
          <a:ea typeface="+mj-ea"/>
          <a:cs typeface="Segoe UI Semibold" panose="020B0502040204020203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2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Segoe UI" panose="020B0502040204020203" pitchFamily="34" charset="0"/>
        </a:defRPr>
      </a:lvl1pPr>
      <a:lvl2pPr marL="273050" marR="0" indent="-273050" algn="l" defTabSz="914400" rtl="0" eaLnBrk="1" fontAlgn="auto" latinLnBrk="0" hangingPunct="1">
        <a:lnSpc>
          <a:spcPct val="125000"/>
        </a:lnSpc>
        <a:spcBef>
          <a:spcPts val="0"/>
        </a:spcBef>
        <a:spcAft>
          <a:spcPts val="0"/>
        </a:spcAft>
        <a:buClr>
          <a:srgbClr val="39AB47"/>
        </a:buClr>
        <a:buSzPct val="125000"/>
        <a:buFont typeface="Arial" panose="020B0604020202020204" pitchFamily="34" charset="0"/>
        <a:buChar char="•"/>
        <a:tabLst/>
        <a:defRPr sz="1800" b="0" kern="1200" baseline="0">
          <a:solidFill>
            <a:schemeClr val="tx1">
              <a:lumMod val="75000"/>
              <a:lumOff val="25000"/>
            </a:schemeClr>
          </a:solidFill>
          <a:latin typeface="Calibri "/>
          <a:ea typeface="+mn-ea"/>
          <a:cs typeface="Segoe UI" panose="020B0502040204020203" pitchFamily="34" charset="0"/>
        </a:defRPr>
      </a:lvl2pPr>
      <a:lvl3pPr marL="447675" marR="0" indent="-174625" algn="l" defTabSz="914400" rtl="0" eaLnBrk="1" fontAlgn="auto" latinLnBrk="0" hangingPunct="1">
        <a:lnSpc>
          <a:spcPct val="125000"/>
        </a:lnSpc>
        <a:spcBef>
          <a:spcPts val="0"/>
        </a:spcBef>
        <a:spcAft>
          <a:spcPts val="0"/>
        </a:spcAft>
        <a:buClr>
          <a:srgbClr val="39AB47"/>
        </a:buClr>
        <a:buSzPct val="70000"/>
        <a:buFont typeface="Courier New" panose="02070309020205020404" pitchFamily="49" charset="0"/>
        <a:buChar char="o"/>
        <a:tabLst/>
        <a:defRPr sz="1400" kern="1200" baseline="0">
          <a:solidFill>
            <a:schemeClr val="tx1">
              <a:lumMod val="75000"/>
              <a:lumOff val="25000"/>
            </a:schemeClr>
          </a:solidFill>
          <a:latin typeface="Calibri "/>
          <a:ea typeface="+mn-ea"/>
          <a:cs typeface="Segoe UI" panose="020B0502040204020203" pitchFamily="34" charset="0"/>
        </a:defRPr>
      </a:lvl3pPr>
      <a:lvl4pPr marL="627063" marR="0" indent="-179388" algn="l" defTabSz="914400" rtl="0" eaLnBrk="1" fontAlgn="auto" latinLnBrk="0" hangingPunct="1">
        <a:lnSpc>
          <a:spcPct val="125000"/>
        </a:lnSpc>
        <a:spcBef>
          <a:spcPts val="0"/>
        </a:spcBef>
        <a:spcAft>
          <a:spcPts val="0"/>
        </a:spcAft>
        <a:buClr>
          <a:srgbClr val="39AB47"/>
        </a:buClr>
        <a:buSzPct val="115000"/>
        <a:buFont typeface="Arial" panose="020B0604020202020204" pitchFamily="34" charset="0"/>
        <a:buChar char="•"/>
        <a:tabLst/>
        <a:defRPr sz="1200" kern="1200">
          <a:solidFill>
            <a:schemeClr val="tx1">
              <a:lumMod val="75000"/>
              <a:lumOff val="25000"/>
            </a:schemeClr>
          </a:solidFill>
          <a:latin typeface="Calibri "/>
          <a:ea typeface="+mn-ea"/>
          <a:cs typeface="Segoe UI" panose="020B0502040204020203" pitchFamily="34" charset="0"/>
        </a:defRPr>
      </a:lvl4pPr>
      <a:lvl5pPr marL="2114550" marR="0" indent="-285750" algn="l" defTabSz="914400" rtl="0" eaLnBrk="1" fontAlgn="auto" latinLnBrk="0" hangingPunct="1">
        <a:lnSpc>
          <a:spcPct val="150000"/>
        </a:lnSpc>
        <a:spcBef>
          <a:spcPts val="0"/>
        </a:spcBef>
        <a:spcAft>
          <a:spcPts val="0"/>
        </a:spcAft>
        <a:buClr>
          <a:srgbClr val="00B050"/>
        </a:buClr>
        <a:buSzPct val="70000"/>
        <a:buFont typeface="Courier New" panose="02070309020205020404" pitchFamily="49" charset="0"/>
        <a:buChar char="o"/>
        <a:tabLst/>
        <a:defRPr sz="18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lanet and the sun in space&#10;&#10;Description automatically generated">
            <a:extLst>
              <a:ext uri="{FF2B5EF4-FFF2-40B4-BE49-F238E27FC236}">
                <a16:creationId xmlns:a16="http://schemas.microsoft.com/office/drawing/2014/main" id="{5AE58B21-66E0-20D8-21F9-882BDB053B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" b="3771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6A0F5C-69B2-4B74-16D5-5975D46980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8306" y="1977429"/>
            <a:ext cx="10970735" cy="734184"/>
          </a:xfrm>
        </p:spPr>
        <p:txBody>
          <a:bodyPr/>
          <a:lstStyle/>
          <a:p>
            <a:r>
              <a:rPr lang="en-NZ" dirty="0"/>
              <a:t>MINCOR </a:t>
            </a:r>
            <a:r>
              <a:rPr lang="en-US" dirty="0"/>
              <a:t>- </a:t>
            </a:r>
            <a:r>
              <a:rPr lang="en-US" dirty="0" err="1"/>
              <a:t>Minimisation</a:t>
            </a:r>
            <a:r>
              <a:rPr lang="en-US" dirty="0"/>
              <a:t> of crystal oscillator cosmic radiation effects</a:t>
            </a:r>
          </a:p>
          <a:p>
            <a:pPr algn="r"/>
            <a:r>
              <a:rPr lang="en-US" dirty="0"/>
              <a:t>Follow up &amp; conclusion</a:t>
            </a:r>
            <a:endParaRPr lang="en-NZ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31CDFD9-91CB-2FA5-1D39-316E69379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721" y="535774"/>
            <a:ext cx="1363307" cy="65426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C0C96B-5E13-212E-E700-5E69C92786B2}"/>
              </a:ext>
            </a:extLst>
          </p:cNvPr>
          <p:cNvSpPr txBox="1"/>
          <p:nvPr/>
        </p:nvSpPr>
        <p:spPr>
          <a:xfrm>
            <a:off x="2971368" y="4537411"/>
            <a:ext cx="8925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fr-FR" sz="1800" b="0" i="1" u="none" strike="noStrike" baseline="0" dirty="0">
              <a:solidFill>
                <a:schemeClr val="bg1"/>
              </a:solidFill>
            </a:endParaRPr>
          </a:p>
          <a:p>
            <a:pPr algn="r"/>
            <a:r>
              <a:rPr lang="fr-FR" sz="1800" b="0" i="1" u="none" strike="noStrike" baseline="0" dirty="0">
                <a:solidFill>
                  <a:schemeClr val="bg1"/>
                </a:solidFill>
              </a:rPr>
              <a:t> </a:t>
            </a:r>
            <a:r>
              <a:rPr lang="fr-FR" sz="1800" b="1" i="1" u="none" strike="noStrike" baseline="0" dirty="0">
                <a:solidFill>
                  <a:schemeClr val="bg1"/>
                </a:solidFill>
              </a:rPr>
              <a:t>Nicolas GUFFLET, Laurent COUTELEAU, Rami KHOURI / RAKON </a:t>
            </a:r>
            <a:endParaRPr lang="fr-FR" sz="1800" b="0" i="1" u="none" strike="noStrike" baseline="0" dirty="0">
              <a:solidFill>
                <a:schemeClr val="bg1"/>
              </a:solidFill>
            </a:endParaRPr>
          </a:p>
          <a:p>
            <a:pPr algn="r"/>
            <a:r>
              <a:rPr lang="fr-FR" sz="1800" b="1" i="1" u="none" strike="noStrike" baseline="0" dirty="0">
                <a:solidFill>
                  <a:schemeClr val="bg1"/>
                </a:solidFill>
              </a:rPr>
              <a:t>Yannick PADIE, Alexandre ROUSSET / TRAD </a:t>
            </a:r>
            <a:endParaRPr lang="fr-FR" sz="1800" b="0" i="1" u="none" strike="noStrike" baseline="0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E9F069-20E2-D7D0-9FA8-332AB83A3A20}"/>
              </a:ext>
            </a:extLst>
          </p:cNvPr>
          <p:cNvSpPr txBox="1"/>
          <p:nvPr/>
        </p:nvSpPr>
        <p:spPr>
          <a:xfrm>
            <a:off x="7721613" y="2607242"/>
            <a:ext cx="403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0" i="0" u="none" strike="noStrike" baseline="0" dirty="0">
                <a:solidFill>
                  <a:schemeClr val="bg1"/>
                </a:solidFill>
              </a:rPr>
              <a:t>ESA </a:t>
            </a:r>
            <a:r>
              <a:rPr lang="es-ES" sz="1800" b="0" i="0" u="none" strike="noStrike" baseline="0" dirty="0" err="1">
                <a:solidFill>
                  <a:schemeClr val="bg1"/>
                </a:solidFill>
              </a:rPr>
              <a:t>contract</a:t>
            </a:r>
            <a:r>
              <a:rPr lang="es-ES" sz="1800" b="0" i="0" u="none" strike="noStrike" baseline="0" dirty="0">
                <a:solidFill>
                  <a:schemeClr val="bg1"/>
                </a:solidFill>
              </a:rPr>
              <a:t> No. 4000133592/20/NL/FE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F04120-ADA6-A9B8-7094-5B1E3EF40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438" y="6407084"/>
            <a:ext cx="1101421" cy="40145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0" name="Picture 6" descr="Logotype of SPCD International Symposium">
            <a:extLst>
              <a:ext uri="{FF2B5EF4-FFF2-40B4-BE49-F238E27FC236}">
                <a16:creationId xmlns:a16="http://schemas.microsoft.com/office/drawing/2014/main" id="{CE23EACC-2CAA-29D7-876E-6416CBE4E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3" y="304522"/>
            <a:ext cx="1976962" cy="85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BDC3128-FBD1-2189-9684-A43B13B420EB}"/>
              </a:ext>
            </a:extLst>
          </p:cNvPr>
          <p:cNvSpPr txBox="1"/>
          <p:nvPr/>
        </p:nvSpPr>
        <p:spPr>
          <a:xfrm>
            <a:off x="2416019" y="395783"/>
            <a:ext cx="4228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i="0" cap="all" dirty="0">
                <a:solidFill>
                  <a:srgbClr val="0587C3"/>
                </a:solidFill>
                <a:effectLst/>
                <a:latin typeface="Oswald" panose="00000500000000000000" pitchFamily="2" charset="0"/>
              </a:rPr>
              <a:t>6th</a:t>
            </a:r>
            <a:r>
              <a:rPr lang="en-US" sz="1400" b="0" i="0" cap="all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SPACE PASSIVE COMPONENT DAYS - </a:t>
            </a:r>
            <a:r>
              <a:rPr lang="en-US" sz="1400" b="0" i="0" cap="all" dirty="0">
                <a:solidFill>
                  <a:srgbClr val="0587C3"/>
                </a:solidFill>
                <a:effectLst/>
                <a:latin typeface="Oswald" panose="00000500000000000000" pitchFamily="2" charset="0"/>
              </a:rPr>
              <a:t>SPCD 2026</a:t>
            </a:r>
            <a:endParaRPr lang="en-US" sz="1400" b="0" i="0" cap="all" dirty="0">
              <a:solidFill>
                <a:srgbClr val="333333"/>
              </a:solidFill>
              <a:effectLst/>
              <a:latin typeface="Oswald" panose="00000500000000000000" pitchFamily="2" charset="0"/>
            </a:endParaRPr>
          </a:p>
          <a:p>
            <a:pPr algn="l"/>
            <a:r>
              <a:rPr lang="en-US" sz="1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13-16 October 2026 | ESA/ESTEC</a:t>
            </a:r>
          </a:p>
          <a:p>
            <a:pPr algn="l"/>
            <a:r>
              <a:rPr lang="en-US" sz="14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Noordwijk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The Netherland</a:t>
            </a:r>
          </a:p>
          <a:p>
            <a:endParaRPr lang="fr-FR" sz="1400" dirty="0"/>
          </a:p>
        </p:txBody>
      </p:sp>
      <p:pic>
        <p:nvPicPr>
          <p:cNvPr id="10" name="Image 9" descr="Une image contenant crystal, quartz, Minéral&#10;&#10;Description générée automatiquement">
            <a:extLst>
              <a:ext uri="{FF2B5EF4-FFF2-40B4-BE49-F238E27FC236}">
                <a16:creationId xmlns:a16="http://schemas.microsoft.com/office/drawing/2014/main" id="{A9D2988D-A428-1600-CD77-1258A0877B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11" y="2885202"/>
            <a:ext cx="1628743" cy="1639068"/>
          </a:xfrm>
          <a:prstGeom prst="rect">
            <a:avLst/>
          </a:prstGeom>
          <a:effectLst>
            <a:outerShdw blurRad="50800" dist="38100" dir="8100000" sx="110000" sy="110000" algn="tr" rotWithShape="0">
              <a:prstClr val="black">
                <a:alpha val="56000"/>
              </a:prstClr>
            </a:outerShdw>
          </a:effectLst>
        </p:spPr>
      </p:pic>
      <p:pic>
        <p:nvPicPr>
          <p:cNvPr id="14" name="Image 13" descr="Une image contenant Appareils électroniques, disque dur&#10;&#10;Description générée automatiquement">
            <a:extLst>
              <a:ext uri="{FF2B5EF4-FFF2-40B4-BE49-F238E27FC236}">
                <a16:creationId xmlns:a16="http://schemas.microsoft.com/office/drawing/2014/main" id="{283D3DED-A8C3-49BA-DFD3-2D664BFD67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019" y="4045185"/>
            <a:ext cx="2150551" cy="1639068"/>
          </a:xfrm>
          <a:prstGeom prst="rect">
            <a:avLst/>
          </a:prstGeom>
          <a:effectLst>
            <a:outerShdw blurRad="50800" dist="38100" dir="8100000" sx="110000" sy="11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Cristal Innov">
            <a:extLst>
              <a:ext uri="{FF2B5EF4-FFF2-40B4-BE49-F238E27FC236}">
                <a16:creationId xmlns:a16="http://schemas.microsoft.com/office/drawing/2014/main" id="{3647D8F2-75CA-3418-1C57-2740BEE69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185" y="6402276"/>
            <a:ext cx="1398746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1CDE1A4-C51B-AD23-983D-52E5A0648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038" y="6340273"/>
            <a:ext cx="589745" cy="49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ECA1B7DD-46B0-2022-D66F-F63002A7CF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969" y="292843"/>
            <a:ext cx="2152715" cy="88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2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BCCDB59-3F13-AC61-CE62-F1605B64E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Clr>
                <a:srgbClr val="39AB47"/>
              </a:buClr>
              <a:buFont typeface="Arial" panose="020B0604020202020204" pitchFamily="34" charset="0"/>
              <a:buChar char="•"/>
            </a:pPr>
            <a:r>
              <a:rPr lang="fr-FR" sz="28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Reminder</a:t>
            </a:r>
            <a:endParaRPr lang="fr-FR" sz="28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342900" lvl="0" indent="-342900">
              <a:buClr>
                <a:srgbClr val="39AB47"/>
              </a:buClr>
              <a:buFont typeface="Arial" panose="020B0604020202020204" pitchFamily="34" charset="0"/>
              <a:buChar char="•"/>
            </a:pPr>
            <a:r>
              <a:rPr lang="fr-FR" sz="28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Presentation</a:t>
            </a:r>
            <a:r>
              <a:rPr lang="fr-FR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of </a:t>
            </a:r>
            <a:r>
              <a:rPr lang="fr-FR" sz="28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results</a:t>
            </a:r>
            <a:endParaRPr lang="nl-NL" sz="28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dirty="0"/>
              <a:t>Conclusion and perspective</a:t>
            </a:r>
            <a:endParaRPr lang="fr-FR" sz="28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B1B8AE-8CA8-189A-6594-0873336CEC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D8CA0D-6FCA-E521-4F8E-FAC9DF0F4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Table of content</a:t>
            </a:r>
          </a:p>
        </p:txBody>
      </p:sp>
    </p:spTree>
    <p:extLst>
      <p:ext uri="{BB962C8B-B14F-4D97-AF65-F5344CB8AC3E}">
        <p14:creationId xmlns:p14="http://schemas.microsoft.com/office/powerpoint/2010/main" val="143932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0B9E05D-D844-69C7-8572-82E45755D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Resonator</a:t>
            </a:r>
            <a:r>
              <a:rPr lang="fr-FR" dirty="0"/>
              <a:t> : passive component</a:t>
            </a:r>
          </a:p>
          <a:p>
            <a:endParaRPr lang="fr-FR" dirty="0"/>
          </a:p>
          <a:p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Oscillator</a:t>
            </a:r>
            <a:r>
              <a:rPr lang="fr-FR" dirty="0"/>
              <a:t> : active component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Main </a:t>
            </a:r>
            <a:r>
              <a:rPr lang="fr-FR" dirty="0" err="1"/>
              <a:t>word</a:t>
            </a:r>
            <a:r>
              <a:rPr lang="fr-FR" dirty="0"/>
              <a:t> : </a:t>
            </a:r>
            <a:r>
              <a:rPr lang="fr-FR" dirty="0" err="1"/>
              <a:t>frequency</a:t>
            </a:r>
            <a:r>
              <a:rPr lang="fr-FR" dirty="0"/>
              <a:t> F ~ 5…150MHz and </a:t>
            </a:r>
            <a:r>
              <a:rPr lang="fr-FR" dirty="0" err="1"/>
              <a:t>especially</a:t>
            </a:r>
            <a:r>
              <a:rPr lang="fr-FR" dirty="0"/>
              <a:t> </a:t>
            </a:r>
            <a:r>
              <a:rPr lang="fr-FR" dirty="0" err="1"/>
              <a:t>frequency</a:t>
            </a:r>
            <a:r>
              <a:rPr lang="fr-FR" dirty="0"/>
              <a:t> </a:t>
            </a:r>
            <a:r>
              <a:rPr lang="fr-FR" dirty="0" err="1"/>
              <a:t>stability</a:t>
            </a:r>
            <a:r>
              <a:rPr lang="fr-FR" dirty="0"/>
              <a:t> : </a:t>
            </a:r>
            <a:r>
              <a:rPr lang="fr-FR" dirty="0">
                <a:latin typeface="Symbol" panose="05050102010706020507" pitchFamily="18" charset="2"/>
              </a:rPr>
              <a:t>D</a:t>
            </a:r>
            <a:r>
              <a:rPr lang="fr-FR" dirty="0"/>
              <a:t>F/ F : 10</a:t>
            </a:r>
            <a:r>
              <a:rPr lang="fr-FR" baseline="30000" dirty="0"/>
              <a:t>-6</a:t>
            </a:r>
            <a:r>
              <a:rPr lang="fr-FR" dirty="0"/>
              <a:t> … 10</a:t>
            </a:r>
            <a:r>
              <a:rPr lang="fr-FR" baseline="30000" dirty="0"/>
              <a:t>-10</a:t>
            </a:r>
            <a:r>
              <a:rPr lang="fr-FR" dirty="0"/>
              <a:t> … 10</a:t>
            </a:r>
            <a:r>
              <a:rPr lang="fr-FR" baseline="30000" dirty="0"/>
              <a:t>-14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Designed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insensitive</a:t>
            </a:r>
            <a:r>
              <a:rPr lang="fr-FR" dirty="0"/>
              <a:t> to external environnement : </a:t>
            </a:r>
            <a:r>
              <a:rPr lang="fr-FR" dirty="0" err="1"/>
              <a:t>temperature</a:t>
            </a:r>
            <a:r>
              <a:rPr lang="fr-FR" dirty="0"/>
              <a:t>, </a:t>
            </a:r>
            <a:r>
              <a:rPr lang="fr-FR" dirty="0" err="1"/>
              <a:t>acceleration</a:t>
            </a:r>
            <a:r>
              <a:rPr lang="fr-FR" dirty="0"/>
              <a:t>, pressure, time,… and radiation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9BC50E-64A4-6E59-8DB9-9E6A2763E0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9ABED5-5114-04C3-C134-A9FDA4BF15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Reminder</a:t>
            </a:r>
            <a:r>
              <a:rPr lang="fr-FR" dirty="0"/>
              <a:t> : Quartz </a:t>
            </a:r>
            <a:r>
              <a:rPr lang="fr-FR" dirty="0" err="1"/>
              <a:t>resonator</a:t>
            </a:r>
            <a:r>
              <a:rPr lang="fr-FR" dirty="0"/>
              <a:t> &amp; </a:t>
            </a:r>
            <a:r>
              <a:rPr lang="fr-FR" dirty="0" err="1"/>
              <a:t>oscillator</a:t>
            </a:r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31D311F-D35D-2EBE-17DA-2DD490D3F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435" y="1535690"/>
            <a:ext cx="2628132" cy="10128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B3668A-597A-5348-C853-EE5F2A976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311" y="2799514"/>
            <a:ext cx="3357256" cy="1258971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8A99E1D-0489-86AA-4C07-BC558DBBFE8B}"/>
              </a:ext>
            </a:extLst>
          </p:cNvPr>
          <p:cNvSpPr/>
          <p:nvPr/>
        </p:nvSpPr>
        <p:spPr>
          <a:xfrm>
            <a:off x="8259096" y="2010286"/>
            <a:ext cx="196645" cy="157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AADEEFD-C881-35A1-F622-B3E60BB7939B}"/>
              </a:ext>
            </a:extLst>
          </p:cNvPr>
          <p:cNvSpPr/>
          <p:nvPr/>
        </p:nvSpPr>
        <p:spPr>
          <a:xfrm>
            <a:off x="8455741" y="3218002"/>
            <a:ext cx="196645" cy="157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27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27A76A2-7B30-C743-E410-0CA80A56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Radiation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generate</a:t>
            </a:r>
            <a:r>
              <a:rPr lang="fr-FR" dirty="0"/>
              <a:t> </a:t>
            </a:r>
            <a:r>
              <a:rPr lang="fr-FR" dirty="0" err="1"/>
              <a:t>frequency</a:t>
            </a:r>
            <a:r>
              <a:rPr lang="fr-FR" dirty="0"/>
              <a:t> drift at </a:t>
            </a:r>
            <a:r>
              <a:rPr lang="fr-FR" dirty="0" err="1"/>
              <a:t>low</a:t>
            </a:r>
            <a:r>
              <a:rPr lang="fr-FR" dirty="0"/>
              <a:t> dose rate (LDR) and </a:t>
            </a:r>
            <a:r>
              <a:rPr lang="fr-FR" dirty="0" err="1"/>
              <a:t>cumulated</a:t>
            </a:r>
            <a:r>
              <a:rPr lang="fr-FR" dirty="0"/>
              <a:t> over the mission duration (TID)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Radiation profiles </a:t>
            </a:r>
            <a:r>
              <a:rPr lang="fr-FR" dirty="0" err="1"/>
              <a:t>depend</a:t>
            </a:r>
            <a:r>
              <a:rPr lang="fr-FR" dirty="0"/>
              <a:t> on mission and LDR </a:t>
            </a:r>
            <a:r>
              <a:rPr lang="fr-FR" dirty="0" err="1"/>
              <a:t>will</a:t>
            </a:r>
            <a:r>
              <a:rPr lang="fr-FR" dirty="0"/>
              <a:t> have a </a:t>
            </a:r>
            <a:r>
              <a:rPr lang="fr-FR" dirty="0" err="1"/>
              <a:t>special</a:t>
            </a:r>
            <a:r>
              <a:rPr lang="fr-FR" dirty="0"/>
              <a:t> </a:t>
            </a:r>
            <a:r>
              <a:rPr lang="fr-FR" dirty="0" err="1"/>
              <a:t>role</a:t>
            </a:r>
            <a:r>
              <a:rPr lang="fr-FR" dirty="0"/>
              <a:t> in LEO </a:t>
            </a:r>
            <a:r>
              <a:rPr lang="fr-FR" dirty="0" err="1"/>
              <a:t>where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periodic</a:t>
            </a:r>
            <a:r>
              <a:rPr lang="fr-FR" dirty="0"/>
              <a:t> radiation cycles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C7106B-8ACC-154E-0A3A-B654AC1D0C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259BA9-1A92-7D38-0E10-60E5494D92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Radiation </a:t>
            </a:r>
            <a:r>
              <a:rPr lang="fr-FR" dirty="0" err="1"/>
              <a:t>sensitivity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8043B9-BA66-1389-C3D7-C4296A07CE40}"/>
              </a:ext>
            </a:extLst>
          </p:cNvPr>
          <p:cNvSpPr txBox="1"/>
          <p:nvPr/>
        </p:nvSpPr>
        <p:spPr>
          <a:xfrm>
            <a:off x="1988838" y="5628935"/>
            <a:ext cx="878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Dose rate mapping for Telecom LEO orbit. 3D view (left) ; Planisphere view (right)</a:t>
            </a:r>
            <a:endParaRPr lang="fr-FR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3CCA20-C18E-0FED-64D6-28C72FC65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330" y="3529495"/>
            <a:ext cx="1834635" cy="19737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99AAD2-DEB3-5CE4-265D-D99E54927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578" y="3529495"/>
            <a:ext cx="4162416" cy="19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0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8996F-CC18-68A4-2A6D-3C1F2E585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2B88C1B-6244-467B-3790-AC4C476D7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Sensitivity</a:t>
            </a:r>
            <a:r>
              <a:rPr lang="fr-FR" dirty="0"/>
              <a:t> to </a:t>
            </a:r>
            <a:r>
              <a:rPr lang="fr-FR" dirty="0" err="1"/>
              <a:t>cycling</a:t>
            </a:r>
            <a:r>
              <a:rPr lang="fr-FR" dirty="0"/>
              <a:t> LDR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assessed</a:t>
            </a:r>
            <a:r>
              <a:rPr lang="fr-FR" dirty="0"/>
              <a:t> </a:t>
            </a:r>
            <a:r>
              <a:rPr lang="fr-FR" dirty="0" err="1"/>
              <a:t>before</a:t>
            </a:r>
            <a:r>
              <a:rPr lang="fr-FR" dirty="0"/>
              <a:t> and </a:t>
            </a:r>
            <a:r>
              <a:rPr lang="fr-FR" dirty="0" err="1"/>
              <a:t>after</a:t>
            </a:r>
            <a:r>
              <a:rPr lang="fr-FR" dirty="0"/>
              <a:t> a 100krad </a:t>
            </a:r>
            <a:r>
              <a:rPr lang="fr-FR" dirty="0" err="1"/>
              <a:t>deposition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B5CC82-31DF-29CA-4300-5E9B92D1E4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2114B0-1A5C-B801-A15F-16BAB892C5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Test plan </a:t>
            </a:r>
            <a:r>
              <a:rPr lang="fr-FR" dirty="0" err="1"/>
              <a:t>realized</a:t>
            </a: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4AA7675-8100-CAFB-6A00-D5047959082C}"/>
              </a:ext>
            </a:extLst>
          </p:cNvPr>
          <p:cNvCxnSpPr>
            <a:cxnSpLocks/>
          </p:cNvCxnSpPr>
          <p:nvPr/>
        </p:nvCxnSpPr>
        <p:spPr>
          <a:xfrm>
            <a:off x="1681316" y="3581115"/>
            <a:ext cx="8908026" cy="14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BCBB45F-5134-3BFE-6ED6-80B854B936F6}"/>
              </a:ext>
            </a:extLst>
          </p:cNvPr>
          <p:cNvSpPr/>
          <p:nvPr/>
        </p:nvSpPr>
        <p:spPr>
          <a:xfrm>
            <a:off x="5428934" y="3075247"/>
            <a:ext cx="1304925" cy="1109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High dose </a:t>
            </a:r>
            <a:r>
              <a:rPr lang="fr-FR" sz="1200" dirty="0"/>
              <a:t>100krad</a:t>
            </a:r>
          </a:p>
          <a:p>
            <a:pPr algn="ctr"/>
            <a:r>
              <a:rPr lang="fr-FR" sz="1200" dirty="0" err="1"/>
              <a:t>deposition</a:t>
            </a:r>
            <a:endParaRPr lang="fr-FR" sz="1200" dirty="0"/>
          </a:p>
          <a:p>
            <a:pPr algn="ctr"/>
            <a:r>
              <a:rPr lang="fr-FR" sz="1200" dirty="0"/>
              <a:t>on </a:t>
            </a:r>
            <a:r>
              <a:rPr lang="fr-FR" sz="1200" dirty="0" err="1"/>
              <a:t>resonator</a:t>
            </a:r>
            <a:endParaRPr lang="fr-FR" sz="12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4F93A77-775C-AC1C-27D2-6DA9F402F667}"/>
              </a:ext>
            </a:extLst>
          </p:cNvPr>
          <p:cNvGrpSpPr/>
          <p:nvPr/>
        </p:nvGrpSpPr>
        <p:grpSpPr>
          <a:xfrm>
            <a:off x="1956334" y="3581115"/>
            <a:ext cx="1397779" cy="1446177"/>
            <a:chOff x="-351721" y="3322705"/>
            <a:chExt cx="1397779" cy="1446177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21CC749-0EFE-5D52-09A7-7D8C2040C5DD}"/>
                </a:ext>
              </a:extLst>
            </p:cNvPr>
            <p:cNvSpPr txBox="1"/>
            <p:nvPr/>
          </p:nvSpPr>
          <p:spPr>
            <a:xfrm>
              <a:off x="-351721" y="4307217"/>
              <a:ext cx="139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Device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characterization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0D16C2AB-A5D2-A068-5AF9-DC0C69A16838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47169" y="3322705"/>
              <a:ext cx="0" cy="98451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51E2F70-4E3F-8229-596E-F67F9609739B}"/>
              </a:ext>
            </a:extLst>
          </p:cNvPr>
          <p:cNvGrpSpPr/>
          <p:nvPr/>
        </p:nvGrpSpPr>
        <p:grpSpPr>
          <a:xfrm>
            <a:off x="4532719" y="3588374"/>
            <a:ext cx="1397779" cy="1446177"/>
            <a:chOff x="484023" y="3322705"/>
            <a:chExt cx="1397779" cy="1446177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D7A0AC0-6635-0181-D0F7-0F765770E13D}"/>
                </a:ext>
              </a:extLst>
            </p:cNvPr>
            <p:cNvSpPr txBox="1"/>
            <p:nvPr/>
          </p:nvSpPr>
          <p:spPr>
            <a:xfrm>
              <a:off x="484023" y="4307217"/>
              <a:ext cx="139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Device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characterization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FDAF498A-9B83-3199-BF94-278D31A36556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1182913" y="3322705"/>
              <a:ext cx="0" cy="98451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793DA55-9515-9BE3-DA33-4B306306AA61}"/>
              </a:ext>
            </a:extLst>
          </p:cNvPr>
          <p:cNvGrpSpPr/>
          <p:nvPr/>
        </p:nvGrpSpPr>
        <p:grpSpPr>
          <a:xfrm>
            <a:off x="6187346" y="3588375"/>
            <a:ext cx="1397779" cy="1446177"/>
            <a:chOff x="484023" y="3322705"/>
            <a:chExt cx="1397779" cy="1446177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D83BDFA-BD32-69CA-2F86-E8F1A4B9E603}"/>
                </a:ext>
              </a:extLst>
            </p:cNvPr>
            <p:cNvSpPr txBox="1"/>
            <p:nvPr/>
          </p:nvSpPr>
          <p:spPr>
            <a:xfrm>
              <a:off x="484023" y="4307217"/>
              <a:ext cx="139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Device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characterization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2DB6142F-C38A-387D-93CD-67A43F2C7A3D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1182913" y="3322705"/>
              <a:ext cx="0" cy="98451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2A03F30-C240-87C0-8ED7-6CB0FD1827DB}"/>
              </a:ext>
            </a:extLst>
          </p:cNvPr>
          <p:cNvGrpSpPr/>
          <p:nvPr/>
        </p:nvGrpSpPr>
        <p:grpSpPr>
          <a:xfrm>
            <a:off x="8666060" y="3595522"/>
            <a:ext cx="1397779" cy="1446177"/>
            <a:chOff x="484023" y="3322705"/>
            <a:chExt cx="1397779" cy="1446177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51C73BE-0035-58F4-33E2-07815DCF13FC}"/>
                </a:ext>
              </a:extLst>
            </p:cNvPr>
            <p:cNvSpPr txBox="1"/>
            <p:nvPr/>
          </p:nvSpPr>
          <p:spPr>
            <a:xfrm>
              <a:off x="484023" y="4307217"/>
              <a:ext cx="139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Device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characterization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BD9968E6-2DCB-A600-673C-9D816D9577E5}"/>
                </a:ext>
              </a:extLst>
            </p:cNvPr>
            <p:cNvCxnSpPr>
              <a:cxnSpLocks/>
              <a:stCxn id="31" idx="0"/>
            </p:cNvCxnSpPr>
            <p:nvPr/>
          </p:nvCxnSpPr>
          <p:spPr>
            <a:xfrm flipV="1">
              <a:off x="1182913" y="3322705"/>
              <a:ext cx="0" cy="98451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A8150A-9E2C-BDCA-4B35-D074802FDD6D}"/>
              </a:ext>
            </a:extLst>
          </p:cNvPr>
          <p:cNvGrpSpPr/>
          <p:nvPr/>
        </p:nvGrpSpPr>
        <p:grpSpPr>
          <a:xfrm>
            <a:off x="2655223" y="2010399"/>
            <a:ext cx="2576261" cy="2171267"/>
            <a:chOff x="2406141" y="1946373"/>
            <a:chExt cx="2576261" cy="217126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EEF9E5-330B-246F-D62D-0F8E05F33DE3}"/>
                </a:ext>
              </a:extLst>
            </p:cNvPr>
            <p:cNvSpPr/>
            <p:nvPr/>
          </p:nvSpPr>
          <p:spPr>
            <a:xfrm>
              <a:off x="2558519" y="3007977"/>
              <a:ext cx="2271632" cy="110966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/>
                <a:t>Low dose rate </a:t>
              </a:r>
              <a:r>
                <a:rPr lang="fr-FR" sz="1200" b="1" dirty="0" err="1"/>
                <a:t>Cycling</a:t>
              </a:r>
              <a:endParaRPr lang="fr-FR" sz="1200" b="1" dirty="0"/>
            </a:p>
            <a:p>
              <a:pPr algn="ctr"/>
              <a:r>
                <a:rPr lang="fr-FR" sz="1200" dirty="0"/>
                <a:t>Few rad/h</a:t>
              </a:r>
            </a:p>
            <a:p>
              <a:pPr algn="ctr"/>
              <a:r>
                <a:rPr lang="fr-FR" sz="1200" dirty="0"/>
                <a:t>Radiation ON / OFF </a:t>
              </a:r>
              <a:r>
                <a:rPr lang="fr-FR" sz="1200" dirty="0" err="1"/>
                <a:t>cycling</a:t>
              </a:r>
              <a:r>
                <a:rPr lang="fr-FR" sz="1200" dirty="0"/>
                <a:t> </a:t>
              </a:r>
              <a:r>
                <a:rPr lang="fr-FR" sz="1200" dirty="0" err="1"/>
                <a:t>with</a:t>
              </a:r>
              <a:r>
                <a:rPr lang="fr-FR" sz="1200" dirty="0"/>
                <a:t> </a:t>
              </a:r>
              <a:r>
                <a:rPr lang="fr-FR" sz="1200" dirty="0" err="1"/>
                <a:t>continuous</a:t>
              </a:r>
              <a:r>
                <a:rPr lang="fr-FR" sz="1200" dirty="0"/>
                <a:t> </a:t>
              </a:r>
              <a:r>
                <a:rPr lang="fr-FR" sz="1200" dirty="0" err="1"/>
                <a:t>measurement</a:t>
              </a:r>
              <a:r>
                <a:rPr lang="fr-FR" sz="1200" dirty="0"/>
                <a:t> of </a:t>
              </a:r>
              <a:r>
                <a:rPr lang="fr-FR" sz="1200" dirty="0" err="1"/>
                <a:t>frequency</a:t>
              </a:r>
              <a:r>
                <a:rPr lang="fr-FR" sz="1200" dirty="0"/>
                <a:t> in </a:t>
              </a:r>
              <a:r>
                <a:rPr lang="fr-FR" sz="1200" dirty="0" err="1"/>
                <a:t>dummy</a:t>
              </a:r>
              <a:r>
                <a:rPr lang="fr-FR" sz="1200" dirty="0"/>
                <a:t> </a:t>
              </a:r>
              <a:r>
                <a:rPr lang="fr-FR" sz="1200" dirty="0" err="1"/>
                <a:t>oscillator</a:t>
              </a:r>
              <a:endParaRPr lang="fr-FR" sz="12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9439651-AE14-89F2-DED7-57D343D1B76E}"/>
                </a:ext>
              </a:extLst>
            </p:cNvPr>
            <p:cNvSpPr txBox="1"/>
            <p:nvPr/>
          </p:nvSpPr>
          <p:spPr>
            <a:xfrm>
              <a:off x="2945487" y="1946373"/>
              <a:ext cx="13977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Continuous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frequency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measurement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0BC18666-72D3-70EA-1AD0-A0CF8265BC53}"/>
                </a:ext>
              </a:extLst>
            </p:cNvPr>
            <p:cNvCxnSpPr>
              <a:cxnSpLocks/>
            </p:cNvCxnSpPr>
            <p:nvPr/>
          </p:nvCxnSpPr>
          <p:spPr>
            <a:xfrm>
              <a:off x="2406141" y="2624016"/>
              <a:ext cx="2576261" cy="80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95094995-FEFD-ACAD-526C-F00904FE55BB}"/>
              </a:ext>
            </a:extLst>
          </p:cNvPr>
          <p:cNvSpPr txBox="1"/>
          <p:nvPr/>
        </p:nvSpPr>
        <p:spPr>
          <a:xfrm>
            <a:off x="5344152" y="1995576"/>
            <a:ext cx="1397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</a:t>
            </a:r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fr-FR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CED9050-6FF1-5AAE-32D9-BC7506A12D4A}"/>
              </a:ext>
            </a:extLst>
          </p:cNvPr>
          <p:cNvCxnSpPr>
            <a:cxnSpLocks/>
          </p:cNvCxnSpPr>
          <p:nvPr/>
        </p:nvCxnSpPr>
        <p:spPr>
          <a:xfrm>
            <a:off x="5231484" y="2696058"/>
            <a:ext cx="1654751" cy="72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0BF082B-C315-B1AD-4BF6-6E2C18DA1D7C}"/>
              </a:ext>
            </a:extLst>
          </p:cNvPr>
          <p:cNvGrpSpPr/>
          <p:nvPr/>
        </p:nvGrpSpPr>
        <p:grpSpPr>
          <a:xfrm>
            <a:off x="6849260" y="2018683"/>
            <a:ext cx="2576261" cy="2171267"/>
            <a:chOff x="2406141" y="1946373"/>
            <a:chExt cx="2576261" cy="217126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4B698B1-14F8-121B-2287-315236D03F80}"/>
                </a:ext>
              </a:extLst>
            </p:cNvPr>
            <p:cNvSpPr/>
            <p:nvPr/>
          </p:nvSpPr>
          <p:spPr>
            <a:xfrm>
              <a:off x="2558519" y="3007977"/>
              <a:ext cx="2271632" cy="110966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/>
                <a:t>Low dose rate </a:t>
              </a:r>
              <a:r>
                <a:rPr lang="fr-FR" sz="1200" b="1" dirty="0" err="1"/>
                <a:t>Cycling</a:t>
              </a:r>
              <a:endParaRPr lang="fr-FR" sz="1200" b="1" dirty="0"/>
            </a:p>
            <a:p>
              <a:pPr algn="ctr"/>
              <a:r>
                <a:rPr lang="fr-FR" sz="1200" dirty="0"/>
                <a:t>Few rad/h</a:t>
              </a:r>
            </a:p>
            <a:p>
              <a:pPr algn="ctr"/>
              <a:r>
                <a:rPr lang="fr-FR" sz="1200" dirty="0"/>
                <a:t>Radiation ON / OFF </a:t>
              </a:r>
              <a:r>
                <a:rPr lang="fr-FR" sz="1200" dirty="0" err="1"/>
                <a:t>cycling</a:t>
              </a:r>
              <a:r>
                <a:rPr lang="fr-FR" sz="1200" dirty="0"/>
                <a:t> </a:t>
              </a:r>
              <a:r>
                <a:rPr lang="fr-FR" sz="1200" dirty="0" err="1"/>
                <a:t>with</a:t>
              </a:r>
              <a:r>
                <a:rPr lang="fr-FR" sz="1200" dirty="0"/>
                <a:t> </a:t>
              </a:r>
              <a:r>
                <a:rPr lang="fr-FR" sz="1200" dirty="0" err="1"/>
                <a:t>continuous</a:t>
              </a:r>
              <a:r>
                <a:rPr lang="fr-FR" sz="1200" dirty="0"/>
                <a:t> </a:t>
              </a:r>
              <a:r>
                <a:rPr lang="fr-FR" sz="1200" dirty="0" err="1"/>
                <a:t>measurement</a:t>
              </a:r>
              <a:r>
                <a:rPr lang="fr-FR" sz="1200" dirty="0"/>
                <a:t> of </a:t>
              </a:r>
              <a:r>
                <a:rPr lang="fr-FR" sz="1200" dirty="0" err="1"/>
                <a:t>frequency</a:t>
              </a:r>
              <a:r>
                <a:rPr lang="fr-FR" sz="1200" dirty="0"/>
                <a:t> in </a:t>
              </a:r>
              <a:r>
                <a:rPr lang="fr-FR" sz="1200" dirty="0" err="1"/>
                <a:t>dummy</a:t>
              </a:r>
              <a:r>
                <a:rPr lang="fr-FR" sz="1200" dirty="0"/>
                <a:t> </a:t>
              </a:r>
              <a:r>
                <a:rPr lang="fr-FR" sz="1200" dirty="0" err="1"/>
                <a:t>oscillator</a:t>
              </a:r>
              <a:endParaRPr lang="fr-FR" sz="1200" dirty="0"/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3497F4D5-C915-256E-865A-1CA6230544F5}"/>
                </a:ext>
              </a:extLst>
            </p:cNvPr>
            <p:cNvSpPr txBox="1"/>
            <p:nvPr/>
          </p:nvSpPr>
          <p:spPr>
            <a:xfrm>
              <a:off x="2945487" y="1946373"/>
              <a:ext cx="13977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Continuous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frequency</a:t>
              </a:r>
              <a:r>
                <a:rPr lang="fr-FR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fr-FR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measurement</a:t>
              </a:r>
              <a:endParaRPr lang="fr-F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B14C66AA-4BBC-CF7B-AF41-9691EAB560DA}"/>
                </a:ext>
              </a:extLst>
            </p:cNvPr>
            <p:cNvCxnSpPr>
              <a:cxnSpLocks/>
            </p:cNvCxnSpPr>
            <p:nvPr/>
          </p:nvCxnSpPr>
          <p:spPr>
            <a:xfrm>
              <a:off x="2406141" y="2624016"/>
              <a:ext cx="2576261" cy="80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677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B771768-6047-E676-1505-21F694656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/>
              <a:t>Use of a Cobalt 60 gamma ray source at few rad/h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 err="1"/>
              <a:t>Resonator</a:t>
            </a:r>
            <a:r>
              <a:rPr lang="fr-FR" sz="1800" dirty="0"/>
              <a:t> </a:t>
            </a:r>
            <a:r>
              <a:rPr lang="fr-FR" sz="1800" dirty="0" err="1"/>
              <a:t>measurement</a:t>
            </a:r>
            <a:r>
              <a:rPr lang="fr-FR" sz="1800" dirty="0"/>
              <a:t> in </a:t>
            </a:r>
            <a:r>
              <a:rPr lang="fr-FR" sz="1800" dirty="0" err="1"/>
              <a:t>dummy</a:t>
            </a:r>
            <a:r>
              <a:rPr lang="fr-FR" sz="1800" dirty="0"/>
              <a:t> </a:t>
            </a:r>
            <a:r>
              <a:rPr lang="fr-FR" sz="1800" dirty="0" err="1"/>
              <a:t>oscillator</a:t>
            </a:r>
            <a:endParaRPr lang="fr-FR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/>
              <a:t>Radiation ON/OFF cycle </a:t>
            </a:r>
            <a:r>
              <a:rPr lang="fr-FR" sz="1800" dirty="0" err="1"/>
              <a:t>done</a:t>
            </a:r>
            <a:r>
              <a:rPr lang="fr-FR" sz="1800" dirty="0"/>
              <a:t> </a:t>
            </a:r>
            <a:r>
              <a:rPr lang="fr-FR" sz="1800" dirty="0" err="1"/>
              <a:t>with</a:t>
            </a:r>
            <a:r>
              <a:rPr lang="fr-FR" sz="1800" dirty="0"/>
              <a:t> a </a:t>
            </a:r>
            <a:r>
              <a:rPr lang="fr-FR" sz="1800" dirty="0" err="1"/>
              <a:t>moveable</a:t>
            </a:r>
            <a:r>
              <a:rPr lang="fr-FR" sz="1800" dirty="0"/>
              <a:t> lead </a:t>
            </a:r>
            <a:r>
              <a:rPr lang="fr-FR" sz="1800" dirty="0" err="1"/>
              <a:t>wall</a:t>
            </a:r>
            <a:r>
              <a:rPr lang="fr-FR" sz="1800" dirty="0"/>
              <a:t> (*)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476A91-EB4E-8783-4E1E-DABE384234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9E3956-A501-72C1-F7C3-46B5261688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LDR </a:t>
            </a:r>
            <a:r>
              <a:rPr lang="fr-FR" dirty="0" err="1"/>
              <a:t>cycling</a:t>
            </a:r>
            <a:r>
              <a:rPr lang="fr-FR" dirty="0"/>
              <a:t> </a:t>
            </a:r>
            <a:r>
              <a:rPr lang="fr-FR" dirty="0" err="1"/>
              <a:t>sensitivity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8723F8-79FB-B304-59A1-87CF67A97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6" y="3412853"/>
            <a:ext cx="3250628" cy="22684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D447337-ACFE-733A-72CC-09D6DB44E0FC}"/>
              </a:ext>
            </a:extLst>
          </p:cNvPr>
          <p:cNvSpPr txBox="1"/>
          <p:nvPr/>
        </p:nvSpPr>
        <p:spPr>
          <a:xfrm>
            <a:off x="376488" y="5681277"/>
            <a:ext cx="310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Oscillator structured so as to expose </a:t>
            </a:r>
            <a:r>
              <a:rPr lang="en-US" sz="1200" b="1" dirty="0" err="1"/>
              <a:t>ony</a:t>
            </a:r>
            <a:r>
              <a:rPr lang="en-US" sz="1200" b="1" dirty="0"/>
              <a:t> the resonator in the beam</a:t>
            </a:r>
            <a:endParaRPr lang="fr-FR" sz="1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869DB7-4616-9F58-3EA3-A3E1A8F82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042" y="1421927"/>
            <a:ext cx="4194458" cy="21340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CABE3C-18A7-40D6-9EEF-C1465FCF6024}"/>
              </a:ext>
            </a:extLst>
          </p:cNvPr>
          <p:cNvSpPr txBox="1"/>
          <p:nvPr/>
        </p:nvSpPr>
        <p:spPr>
          <a:xfrm>
            <a:off x="6686324" y="3576230"/>
            <a:ext cx="4841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Test </a:t>
            </a:r>
            <a:r>
              <a:rPr lang="fr-FR" sz="1200" b="1" dirty="0" err="1"/>
              <a:t>oscillators</a:t>
            </a:r>
            <a:endParaRPr lang="fr-FR" sz="12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2D23FC-F841-1189-318D-B0E16E4BE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389" y="4065824"/>
            <a:ext cx="2563812" cy="19431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C1A9D5-0200-786B-E635-830D9D5C709F}"/>
              </a:ext>
            </a:extLst>
          </p:cNvPr>
          <p:cNvSpPr txBox="1"/>
          <p:nvPr/>
        </p:nvSpPr>
        <p:spPr>
          <a:xfrm>
            <a:off x="3898389" y="6022398"/>
            <a:ext cx="2563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/>
              <a:t>Motorized</a:t>
            </a:r>
            <a:r>
              <a:rPr lang="fr-FR" sz="1200" b="1" dirty="0"/>
              <a:t> </a:t>
            </a:r>
            <a:r>
              <a:rPr lang="fr-FR" sz="1200" b="1" dirty="0" err="1"/>
              <a:t>shield</a:t>
            </a:r>
            <a:r>
              <a:rPr lang="fr-FR" sz="1200" b="1" dirty="0"/>
              <a:t> open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9F9EC4-B748-E0EF-E207-9AC5EA953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324" y="4079197"/>
            <a:ext cx="2771775" cy="19431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B340220-E897-D413-AD1D-544E5EEFC4E6}"/>
              </a:ext>
            </a:extLst>
          </p:cNvPr>
          <p:cNvSpPr txBox="1"/>
          <p:nvPr/>
        </p:nvSpPr>
        <p:spPr>
          <a:xfrm>
            <a:off x="6691548" y="6022398"/>
            <a:ext cx="2714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Image of the lead </a:t>
            </a:r>
            <a:r>
              <a:rPr lang="fr-FR" sz="1200" b="1" dirty="0" err="1"/>
              <a:t>wall</a:t>
            </a:r>
            <a:r>
              <a:rPr lang="fr-FR" sz="1200" b="1" dirty="0"/>
              <a:t> </a:t>
            </a:r>
            <a:r>
              <a:rPr lang="fr-FR" sz="1200" b="1" dirty="0" err="1"/>
              <a:t>from</a:t>
            </a:r>
            <a:r>
              <a:rPr lang="fr-FR" sz="1200" b="1" dirty="0"/>
              <a:t> the source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8347D7B-F21F-B23F-E627-F02C91452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3039" y="4053052"/>
            <a:ext cx="1485085" cy="1977548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BC58589A-3F7F-A2B1-615A-F1749EAEA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124" y="5050747"/>
            <a:ext cx="864224" cy="72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2954E97-D40D-1DDA-3959-EC3CFC52DE38}"/>
              </a:ext>
            </a:extLst>
          </p:cNvPr>
          <p:cNvSpPr txBox="1"/>
          <p:nvPr/>
        </p:nvSpPr>
        <p:spPr>
          <a:xfrm>
            <a:off x="9286840" y="5991620"/>
            <a:ext cx="2714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/>
              <a:t>Measurement</a:t>
            </a:r>
            <a:r>
              <a:rPr lang="fr-FR" sz="1200" b="1" dirty="0"/>
              <a:t> system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1FC774-2FC0-5B3F-665B-78BE60E8388B}"/>
              </a:ext>
            </a:extLst>
          </p:cNvPr>
          <p:cNvSpPr txBox="1"/>
          <p:nvPr/>
        </p:nvSpPr>
        <p:spPr>
          <a:xfrm>
            <a:off x="3067665" y="6371303"/>
            <a:ext cx="8386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</a:t>
            </a:r>
            <a:r>
              <a:rPr lang="fr-FR" sz="1800" dirty="0"/>
              <a:t>Note: lead </a:t>
            </a:r>
            <a:r>
              <a:rPr lang="fr-FR" sz="1800" dirty="0" err="1"/>
              <a:t>wall</a:t>
            </a:r>
            <a:r>
              <a:rPr lang="fr-FR" sz="1800" dirty="0"/>
              <a:t> not </a:t>
            </a:r>
            <a:r>
              <a:rPr lang="fr-FR" sz="1800" dirty="0" err="1"/>
              <a:t>fully</a:t>
            </a:r>
            <a:r>
              <a:rPr lang="fr-FR" sz="1800" dirty="0"/>
              <a:t> opaque to gamma ray : 10% </a:t>
            </a:r>
            <a:r>
              <a:rPr lang="fr-FR" sz="1800" dirty="0" err="1"/>
              <a:t>transparency</a:t>
            </a:r>
            <a:endParaRPr lang="fr-FR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33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5A78241-9B69-1D5B-5C94-44A3C1140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of Cobalt 60 gamma ray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100krad deposited @ 220rad/h during roughly 20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Done on resonator only to avoid the effect of the oscillator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EB30C6-CD74-D7A9-A32E-231A1ABD0F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C1348A-4EDC-53FE-50E7-63870B156B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High dose </a:t>
            </a:r>
            <a:r>
              <a:rPr lang="fr-FR" dirty="0" err="1"/>
              <a:t>deposition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B13BE1-EABE-FB27-7151-58D4369E3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291" y="3033706"/>
            <a:ext cx="4222173" cy="31588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6A61BC-E6BF-FA14-595F-3F462297B820}"/>
              </a:ext>
            </a:extLst>
          </p:cNvPr>
          <p:cNvSpPr txBox="1"/>
          <p:nvPr/>
        </p:nvSpPr>
        <p:spPr>
          <a:xfrm>
            <a:off x="4480671" y="6192574"/>
            <a:ext cx="3503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Board with 60 resonators for 100krad TID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324657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9F768E3-EDAB-C44E-B0FC-1FA1BAA96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15 variants with different design and processes (frequency enclosure, cut, material, electrodes,…)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6 variants for T1507 10MHz SC-cut resonators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8 variants for T807 100MHz AT- and SC-cut resonators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 variant for SMD 50MHz AT-cut resonators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fr-FR" b="1" dirty="0"/>
              <a:t>200+ </a:t>
            </a:r>
            <a:r>
              <a:rPr lang="fr-FR" b="1" dirty="0" err="1"/>
              <a:t>resonators</a:t>
            </a:r>
            <a:r>
              <a:rPr lang="fr-FR" b="1" dirty="0"/>
              <a:t> </a:t>
            </a:r>
            <a:r>
              <a:rPr lang="fr-FR" b="1" dirty="0" err="1"/>
              <a:t>produced</a:t>
            </a:r>
            <a:r>
              <a:rPr lang="fr-FR" b="1" dirty="0"/>
              <a:t> over the 15 groups </a:t>
            </a:r>
            <a:r>
              <a:rPr lang="fr-FR" b="1" dirty="0" err="1"/>
              <a:t>with</a:t>
            </a:r>
            <a:r>
              <a:rPr lang="fr-FR" b="1" dirty="0"/>
              <a:t> all </a:t>
            </a:r>
            <a:r>
              <a:rPr lang="fr-FR" b="1" dirty="0" err="1"/>
              <a:t>corresponding</a:t>
            </a:r>
            <a:r>
              <a:rPr lang="fr-FR" b="1" dirty="0"/>
              <a:t> </a:t>
            </a:r>
            <a:r>
              <a:rPr lang="fr-FR" b="1" dirty="0" err="1"/>
              <a:t>datapackages</a:t>
            </a:r>
            <a:endParaRPr lang="fr-F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Resonators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as per </a:t>
            </a:r>
            <a:r>
              <a:rPr lang="fr-FR" dirty="0" err="1"/>
              <a:t>specification</a:t>
            </a:r>
            <a:r>
              <a:rPr lang="fr-FR" dirty="0"/>
              <a:t> on the ESCC3501 </a:t>
            </a:r>
            <a:r>
              <a:rPr lang="fr-FR" dirty="0" err="1"/>
              <a:t>qualified</a:t>
            </a:r>
            <a:r>
              <a:rPr lang="fr-FR" dirty="0"/>
              <a:t> line</a:t>
            </a:r>
            <a:endParaRPr lang="fr-F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In </a:t>
            </a:r>
            <a:r>
              <a:rPr lang="fr-FR" dirty="0" err="1"/>
              <a:t>each</a:t>
            </a:r>
            <a:r>
              <a:rPr lang="fr-FR" dirty="0"/>
              <a:t> group, 4 </a:t>
            </a:r>
            <a:r>
              <a:rPr lang="fr-FR" dirty="0" err="1"/>
              <a:t>pieces</a:t>
            </a:r>
            <a:r>
              <a:rPr lang="fr-FR" dirty="0"/>
              <a:t> </a:t>
            </a:r>
            <a:r>
              <a:rPr lang="fr-FR" dirty="0" err="1"/>
              <a:t>selected</a:t>
            </a:r>
            <a:r>
              <a:rPr lang="fr-FR" dirty="0"/>
              <a:t> as </a:t>
            </a:r>
            <a:r>
              <a:rPr lang="fr-FR" dirty="0" err="1"/>
              <a:t>considered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representative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60 </a:t>
            </a:r>
            <a:r>
              <a:rPr lang="fr-FR" dirty="0" err="1"/>
              <a:t>resonators</a:t>
            </a:r>
            <a:r>
              <a:rPr lang="fr-FR" dirty="0"/>
              <a:t> in total </a:t>
            </a:r>
            <a:r>
              <a:rPr lang="fr-FR" dirty="0" err="1"/>
              <a:t>available</a:t>
            </a:r>
            <a:r>
              <a:rPr lang="fr-FR" dirty="0"/>
              <a:t> for radiation tests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712000-5FFD-E138-1994-F85FF309A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718421-DFA8-FC69-785A-CDAD654C6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Test </a:t>
            </a:r>
            <a:r>
              <a:rPr lang="fr-FR" dirty="0" err="1"/>
              <a:t>vehicules</a:t>
            </a:r>
            <a:r>
              <a:rPr lang="fr-FR" dirty="0"/>
              <a:t> </a:t>
            </a:r>
            <a:r>
              <a:rPr lang="fr-FR" dirty="0" err="1"/>
              <a:t>used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814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64978E1-CF20-25E0-28B4-2D4FF01F1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Cumulative positive </a:t>
            </a:r>
            <a:r>
              <a:rPr lang="fr-FR" dirty="0" err="1"/>
              <a:t>frequency</a:t>
            </a:r>
            <a:r>
              <a:rPr lang="fr-FR" dirty="0"/>
              <a:t> drift</a:t>
            </a:r>
            <a:endParaRPr lang="fr-FR" baseline="30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061EDC-6074-8CC0-21AE-4F6758E3C9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n°1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835B19-54E3-AC82-423A-F4F36C0E66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Basic </a:t>
            </a:r>
            <a:r>
              <a:rPr lang="fr-FR" dirty="0" err="1"/>
              <a:t>behaviours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LDR </a:t>
            </a:r>
            <a:r>
              <a:rPr lang="fr-FR" dirty="0" err="1"/>
              <a:t>cycling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5592D0-BC38-FF6D-BC04-B72F12370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13" y="1959691"/>
            <a:ext cx="11137016" cy="336729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7F377FE-2562-BB09-DD53-89C2FA2DAD65}"/>
              </a:ext>
            </a:extLst>
          </p:cNvPr>
          <p:cNvSpPr txBox="1"/>
          <p:nvPr/>
        </p:nvSpPr>
        <p:spPr>
          <a:xfrm>
            <a:off x="527010" y="5322310"/>
            <a:ext cx="1111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overview (left) and slopes comparison (right) for </a:t>
            </a:r>
            <a:r>
              <a:rPr lang="en-US" b="1" dirty="0" err="1"/>
              <a:t>Osc</a:t>
            </a:r>
            <a:r>
              <a:rPr lang="en-US" b="1" dirty="0"/>
              <a:t>. 10MHz n°1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3E9E6C-E86E-D51D-8BBC-66E1AF8CE1B2}"/>
              </a:ext>
            </a:extLst>
          </p:cNvPr>
          <p:cNvSpPr txBox="1"/>
          <p:nvPr/>
        </p:nvSpPr>
        <p:spPr>
          <a:xfrm>
            <a:off x="681347" y="5695755"/>
            <a:ext cx="11099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In this example, v</a:t>
            </a:r>
            <a:r>
              <a:rPr lang="fr-FR" sz="2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alues</a:t>
            </a:r>
            <a:r>
              <a:rPr lang="fr-FR" sz="22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of 2.6.10-11/rad can </a:t>
            </a:r>
            <a:r>
              <a:rPr lang="fr-FR" sz="2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be</a:t>
            </a:r>
            <a:r>
              <a:rPr lang="fr-FR" sz="22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2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deduced</a:t>
            </a:r>
            <a:endParaRPr lang="fr-FR" sz="2200" dirty="0">
              <a:solidFill>
                <a:schemeClr val="tx1">
                  <a:lumMod val="75000"/>
                  <a:lumOff val="25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00DE40-D8E2-3E1E-70FB-DEEE3DE75191}"/>
              </a:ext>
            </a:extLst>
          </p:cNvPr>
          <p:cNvSpPr txBox="1"/>
          <p:nvPr/>
        </p:nvSpPr>
        <p:spPr>
          <a:xfrm>
            <a:off x="6744929" y="913634"/>
            <a:ext cx="371659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2 </a:t>
            </a:r>
            <a:r>
              <a:rPr lang="fr-FR" dirty="0" err="1"/>
              <a:t>differents</a:t>
            </a:r>
            <a:r>
              <a:rPr lang="fr-FR" dirty="0"/>
              <a:t> cycles </a:t>
            </a:r>
            <a:r>
              <a:rPr lang="fr-FR" dirty="0" err="1"/>
              <a:t>applied</a:t>
            </a:r>
            <a:r>
              <a:rPr lang="fr-FR" dirty="0"/>
              <a:t> @ 6 rad/h</a:t>
            </a:r>
          </a:p>
          <a:p>
            <a:r>
              <a:rPr lang="fr-FR" dirty="0"/>
              <a:t>Cycle 1 : 20min ON / 100min OFF</a:t>
            </a:r>
          </a:p>
          <a:p>
            <a:r>
              <a:rPr lang="fr-FR" dirty="0"/>
              <a:t>Cycle 2 : 120min ON / 120min OFF</a:t>
            </a:r>
          </a:p>
        </p:txBody>
      </p:sp>
    </p:spTree>
    <p:extLst>
      <p:ext uri="{BB962C8B-B14F-4D97-AF65-F5344CB8AC3E}">
        <p14:creationId xmlns:p14="http://schemas.microsoft.com/office/powerpoint/2010/main" val="356324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31A72B5-7D36-B6B5-E288-F6F683BB6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Linear</a:t>
            </a:r>
            <a:r>
              <a:rPr lang="fr-FR" dirty="0"/>
              <a:t> </a:t>
            </a:r>
            <a:r>
              <a:rPr lang="fr-FR" dirty="0" err="1"/>
              <a:t>slopes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clear</a:t>
            </a:r>
            <a:r>
              <a:rPr lang="fr-FR" dirty="0"/>
              <a:t> transition at ON/OFF </a:t>
            </a:r>
            <a:r>
              <a:rPr lang="fr-FR" dirty="0" err="1"/>
              <a:t>period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A7B363-BBDB-4653-46F8-FE897E37C8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n°1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FE6C30-B39E-19C1-0847-1AA77E10D3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Basic </a:t>
            </a:r>
            <a:r>
              <a:rPr lang="fr-FR" dirty="0" err="1"/>
              <a:t>behaviours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LDR </a:t>
            </a:r>
            <a:r>
              <a:rPr lang="fr-FR" dirty="0" err="1"/>
              <a:t>cycling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82FD5F4-928A-48C4-701D-E0BF979C5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10" y="2001104"/>
            <a:ext cx="11128352" cy="32942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0191C2-CEDC-4D84-FCE0-033195D98BD6}"/>
              </a:ext>
            </a:extLst>
          </p:cNvPr>
          <p:cNvSpPr txBox="1"/>
          <p:nvPr/>
        </p:nvSpPr>
        <p:spPr>
          <a:xfrm>
            <a:off x="527010" y="5443855"/>
            <a:ext cx="1112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Frequency variation during irradiation cycling 1 (left) and 2 (right) for Osc. 10MHz n°1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4020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067A304-4A40-8FE1-1EE5-EA7B73DE3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Slopes</a:t>
            </a:r>
            <a:r>
              <a:rPr lang="fr-FR" dirty="0"/>
              <a:t> are </a:t>
            </a:r>
            <a:r>
              <a:rPr lang="fr-FR" dirty="0" err="1"/>
              <a:t>correlating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looked</a:t>
            </a:r>
            <a:r>
              <a:rPr lang="fr-FR" dirty="0"/>
              <a:t> </a:t>
            </a:r>
            <a:r>
              <a:rPr lang="fr-FR" dirty="0" err="1"/>
              <a:t>within</a:t>
            </a:r>
            <a:r>
              <a:rPr lang="fr-FR" dirty="0"/>
              <a:t> </a:t>
            </a:r>
            <a:r>
              <a:rPr lang="fr-FR" dirty="0" err="1"/>
              <a:t>each</a:t>
            </a:r>
            <a:r>
              <a:rPr lang="fr-FR" dirty="0"/>
              <a:t> ON or OFF </a:t>
            </a:r>
            <a:r>
              <a:rPr lang="fr-FR" dirty="0" err="1"/>
              <a:t>period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E2E2A2-4017-D741-37ED-B5B0ED7B35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n°1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65B601-7278-ABC5-8889-2CC98525C9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Basic </a:t>
            </a:r>
            <a:r>
              <a:rPr lang="fr-FR" dirty="0" err="1"/>
              <a:t>behaviours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LDR </a:t>
            </a:r>
            <a:r>
              <a:rPr lang="fr-FR" dirty="0" err="1"/>
              <a:t>cycling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580951-7119-40AB-5414-0E1E7BCEB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10" y="2032861"/>
            <a:ext cx="11128352" cy="34039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7E1EB1C-CD22-EE18-C8B9-265D89B5FE9D}"/>
              </a:ext>
            </a:extLst>
          </p:cNvPr>
          <p:cNvSpPr txBox="1"/>
          <p:nvPr/>
        </p:nvSpPr>
        <p:spPr>
          <a:xfrm>
            <a:off x="527010" y="5517573"/>
            <a:ext cx="1112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during ON/OFF periods for cycle 1 (left) and cycle 2 (right) for </a:t>
            </a:r>
            <a:r>
              <a:rPr lang="en-US" b="1" dirty="0" err="1"/>
              <a:t>Osc</a:t>
            </a:r>
            <a:r>
              <a:rPr lang="en-US" b="1" dirty="0"/>
              <a:t>. 10MHz n°1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65454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BCEB3-552D-9B3D-E4B1-9F18978C9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3611010-AFA7-C9F7-4C97-CD37ECEA6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Cumulative positive </a:t>
            </a:r>
            <a:r>
              <a:rPr lang="fr-FR" sz="2000" dirty="0" err="1"/>
              <a:t>frequency</a:t>
            </a:r>
            <a:r>
              <a:rPr lang="fr-FR" sz="2000" dirty="0"/>
              <a:t> drift </a:t>
            </a:r>
            <a:r>
              <a:rPr lang="fr-FR" sz="2000" dirty="0" err="1"/>
              <a:t>superimposed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</a:t>
            </a:r>
            <a:r>
              <a:rPr lang="fr-FR" sz="2000" dirty="0" err="1"/>
              <a:t>sudden</a:t>
            </a:r>
            <a:r>
              <a:rPr lang="fr-FR" sz="2000" dirty="0"/>
              <a:t> but </a:t>
            </a:r>
            <a:r>
              <a:rPr lang="fr-FR" sz="2000" dirty="0" err="1"/>
              <a:t>reversible</a:t>
            </a:r>
            <a:r>
              <a:rPr lang="fr-FR" sz="2000" dirty="0"/>
              <a:t> positive </a:t>
            </a:r>
            <a:r>
              <a:rPr lang="fr-FR" sz="2000" dirty="0" err="1"/>
              <a:t>frequency</a:t>
            </a:r>
            <a:r>
              <a:rPr lang="fr-FR" sz="2000" dirty="0"/>
              <a:t> drift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C7F685-5E3A-8E38-E441-283CF078A2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C0E6F2-902A-2A7B-F203-FC42C380A6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Other</a:t>
            </a:r>
            <a:r>
              <a:rPr lang="fr-FR" dirty="0"/>
              <a:t> signatures</a:t>
            </a:r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EBA4B9BB-BF68-8226-9586-CBC69FD6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720" y="2014647"/>
            <a:ext cx="6561416" cy="40438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82F5EF1-8622-CC9E-0C61-1E5007A326FC}"/>
              </a:ext>
            </a:extLst>
          </p:cNvPr>
          <p:cNvSpPr txBox="1"/>
          <p:nvPr/>
        </p:nvSpPr>
        <p:spPr>
          <a:xfrm>
            <a:off x="527010" y="6057900"/>
            <a:ext cx="1112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during stabilization and irradiation cycling for </a:t>
            </a:r>
            <a:r>
              <a:rPr lang="en-US" b="1" dirty="0" err="1"/>
              <a:t>Osc</a:t>
            </a:r>
            <a:r>
              <a:rPr lang="en-US" b="1" dirty="0"/>
              <a:t>. 10MHz n°2</a:t>
            </a:r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F857192-E3C1-DEC4-719C-4CEF0E78AF1E}"/>
              </a:ext>
            </a:extLst>
          </p:cNvPr>
          <p:cNvSpPr txBox="1"/>
          <p:nvPr/>
        </p:nvSpPr>
        <p:spPr>
          <a:xfrm>
            <a:off x="9619903" y="3334366"/>
            <a:ext cx="1820487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Sudden positive frequency shift around 2.5e-11 in this example</a:t>
            </a:r>
          </a:p>
          <a:p>
            <a:pPr algn="ctr"/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with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relaxation-like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behavior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when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coming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back </a:t>
            </a:r>
          </a:p>
        </p:txBody>
      </p:sp>
    </p:spTree>
    <p:extLst>
      <p:ext uri="{BB962C8B-B14F-4D97-AF65-F5344CB8AC3E}">
        <p14:creationId xmlns:p14="http://schemas.microsoft.com/office/powerpoint/2010/main" val="400005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66BDC67-5521-BC5E-DE88-63673C180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/>
              <a:t>Cumulative positive </a:t>
            </a:r>
            <a:r>
              <a:rPr lang="fr-FR" sz="1800" dirty="0" err="1"/>
              <a:t>frequency</a:t>
            </a:r>
            <a:r>
              <a:rPr lang="fr-FR" sz="1800" dirty="0"/>
              <a:t> drift </a:t>
            </a:r>
            <a:r>
              <a:rPr lang="fr-FR" sz="1800" dirty="0" err="1"/>
              <a:t>superimposed</a:t>
            </a:r>
            <a:r>
              <a:rPr lang="fr-FR" sz="1800" dirty="0"/>
              <a:t> </a:t>
            </a:r>
            <a:r>
              <a:rPr lang="fr-FR" sz="1800" dirty="0" err="1"/>
              <a:t>with</a:t>
            </a:r>
            <a:r>
              <a:rPr lang="fr-FR" sz="1800" dirty="0"/>
              <a:t> </a:t>
            </a:r>
            <a:r>
              <a:rPr lang="fr-FR" sz="1800" dirty="0" err="1"/>
              <a:t>sudden</a:t>
            </a:r>
            <a:r>
              <a:rPr lang="fr-FR" sz="1800" dirty="0"/>
              <a:t> but </a:t>
            </a:r>
            <a:r>
              <a:rPr lang="fr-FR" sz="1800" dirty="0" err="1"/>
              <a:t>reversible</a:t>
            </a:r>
            <a:r>
              <a:rPr lang="fr-FR" sz="1800" dirty="0"/>
              <a:t> </a:t>
            </a:r>
            <a:r>
              <a:rPr lang="fr-FR" sz="1800" dirty="0" err="1"/>
              <a:t>negative</a:t>
            </a:r>
            <a:r>
              <a:rPr lang="fr-FR" sz="1800" dirty="0"/>
              <a:t> </a:t>
            </a:r>
            <a:r>
              <a:rPr lang="fr-FR" sz="1800" dirty="0" err="1"/>
              <a:t>frequency</a:t>
            </a:r>
            <a:r>
              <a:rPr lang="fr-FR" sz="1800" dirty="0"/>
              <a:t> drift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CA4988-C57D-CA2F-A955-3DFD4DE1FC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n°11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E674A2-0D18-1915-F5E5-8233377B66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Other</a:t>
            </a:r>
            <a:r>
              <a:rPr lang="fr-FR" dirty="0"/>
              <a:t> signatures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BEA1FB-EEC9-2BB8-D8FD-EA17F31E1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115" y="1984182"/>
            <a:ext cx="6477757" cy="40140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25D24E-7FAE-A879-D203-7C63E4953F80}"/>
              </a:ext>
            </a:extLst>
          </p:cNvPr>
          <p:cNvSpPr txBox="1"/>
          <p:nvPr/>
        </p:nvSpPr>
        <p:spPr>
          <a:xfrm>
            <a:off x="536638" y="5933209"/>
            <a:ext cx="1111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during stabilization and irradiation cycling for </a:t>
            </a:r>
            <a:r>
              <a:rPr lang="en-US" b="1" dirty="0" err="1"/>
              <a:t>Osc</a:t>
            </a:r>
            <a:r>
              <a:rPr lang="en-US" b="1" dirty="0"/>
              <a:t>. 10MHz n°11</a:t>
            </a:r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96968F-743C-7D00-2293-FDEB7CB4915A}"/>
              </a:ext>
            </a:extLst>
          </p:cNvPr>
          <p:cNvSpPr txBox="1"/>
          <p:nvPr/>
        </p:nvSpPr>
        <p:spPr>
          <a:xfrm>
            <a:off x="9284032" y="3134285"/>
            <a:ext cx="259277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Relaxation-like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behavior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at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beginning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of OFF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period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leads to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quite jagged curves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cs typeface="Segoe UI" panose="020B0502040204020203" pitchFamily="34" charset="0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3E3A972-3D21-2DA8-2D04-13FB1C57A2CC}"/>
              </a:ext>
            </a:extLst>
          </p:cNvPr>
          <p:cNvCxnSpPr>
            <a:stCxn id="7" idx="1"/>
          </p:cNvCxnSpPr>
          <p:nvPr/>
        </p:nvCxnSpPr>
        <p:spPr>
          <a:xfrm flipH="1">
            <a:off x="7782791" y="3734450"/>
            <a:ext cx="1501241" cy="744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40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8AA88D9-48A5-2F87-D4F0-8D03A9151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Non cumulative positive </a:t>
            </a:r>
            <a:r>
              <a:rPr lang="fr-FR" dirty="0" err="1"/>
              <a:t>frequency</a:t>
            </a:r>
            <a:r>
              <a:rPr lang="fr-FR" dirty="0"/>
              <a:t> drift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kind</a:t>
            </a:r>
            <a:r>
              <a:rPr lang="fr-FR" dirty="0"/>
              <a:t> of saturation </a:t>
            </a:r>
            <a:r>
              <a:rPr lang="fr-FR" dirty="0" err="1"/>
              <a:t>effect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56C684-AC70-86C4-2F66-7D1F4736FD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n°5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A7F9DC-59A6-FCEC-A7E4-98C0CEB23B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Other</a:t>
            </a:r>
            <a:r>
              <a:rPr lang="fr-FR" dirty="0"/>
              <a:t> signatures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DD410A-881D-4ECF-44EA-700A18340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913" y="1962878"/>
            <a:ext cx="6774733" cy="40096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4950D95-7C58-C01D-4E7E-730166E04296}"/>
              </a:ext>
            </a:extLst>
          </p:cNvPr>
          <p:cNvSpPr txBox="1"/>
          <p:nvPr/>
        </p:nvSpPr>
        <p:spPr>
          <a:xfrm>
            <a:off x="548213" y="5919019"/>
            <a:ext cx="1112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during stabilization and irradiation cycling for </a:t>
            </a:r>
            <a:r>
              <a:rPr lang="en-US" b="1" dirty="0" err="1"/>
              <a:t>Osc</a:t>
            </a:r>
            <a:r>
              <a:rPr lang="en-US" b="1" dirty="0"/>
              <a:t>. 10MHz n° 5 (swept material)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905957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D11B0D2-F965-DC77-4AE5-147C235E5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At this level, the phenomena are not linear hence equilibrium depends upon ON/OFF cycle durations</a:t>
            </a:r>
            <a:endParaRPr lang="fr-FR" sz="18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5DBA97-CAC0-A77D-9807-24D4FCF62F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10MHz n°5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9E4E71-F712-4BAE-804B-D7F6CB8BCD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Equilibrium</a:t>
            </a:r>
            <a:r>
              <a:rPr lang="fr-FR" dirty="0"/>
              <a:t> </a:t>
            </a:r>
            <a:r>
              <a:rPr lang="fr-FR" dirty="0" err="1"/>
              <a:t>depends</a:t>
            </a:r>
            <a:r>
              <a:rPr lang="fr-FR" dirty="0"/>
              <a:t> on duration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FCE30D5-0F1C-BC73-41A6-F5E304889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93" y="2284985"/>
            <a:ext cx="11055497" cy="33390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6D49ABD-36B0-240A-AD28-44208262F9BA}"/>
              </a:ext>
            </a:extLst>
          </p:cNvPr>
          <p:cNvSpPr txBox="1"/>
          <p:nvPr/>
        </p:nvSpPr>
        <p:spPr>
          <a:xfrm>
            <a:off x="548213" y="5624052"/>
            <a:ext cx="1112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Frequency variation during ON/OFF periods for cycle 1 (left) and cycle 2 (right) for Osc. 10MHz n° 5</a:t>
            </a:r>
            <a:endParaRPr lang="fr-FR" b="1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206ECF3-C0EC-CD29-DBF1-D8EBD4BB72EF}"/>
              </a:ext>
            </a:extLst>
          </p:cNvPr>
          <p:cNvSpPr/>
          <p:nvPr/>
        </p:nvSpPr>
        <p:spPr>
          <a:xfrm>
            <a:off x="4378527" y="4015871"/>
            <a:ext cx="324465" cy="757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6911A807-5464-E513-1A98-A338E1A91000}"/>
              </a:ext>
            </a:extLst>
          </p:cNvPr>
          <p:cNvSpPr/>
          <p:nvPr/>
        </p:nvSpPr>
        <p:spPr>
          <a:xfrm rot="10800000">
            <a:off x="4378526" y="3240264"/>
            <a:ext cx="324465" cy="757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4E8B6715-5EFE-1DD4-0389-521C1166F95F}"/>
              </a:ext>
            </a:extLst>
          </p:cNvPr>
          <p:cNvSpPr/>
          <p:nvPr/>
        </p:nvSpPr>
        <p:spPr>
          <a:xfrm>
            <a:off x="9341850" y="4205302"/>
            <a:ext cx="324465" cy="757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3EB57E8B-D0B7-9D60-DCDC-E62B18E4EDBA}"/>
              </a:ext>
            </a:extLst>
          </p:cNvPr>
          <p:cNvSpPr/>
          <p:nvPr/>
        </p:nvSpPr>
        <p:spPr>
          <a:xfrm rot="10800000">
            <a:off x="9341849" y="3429695"/>
            <a:ext cx="324465" cy="7570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7F585BD-F86E-40A8-9213-3DEFE68DA026}"/>
              </a:ext>
            </a:extLst>
          </p:cNvPr>
          <p:cNvCxnSpPr/>
          <p:nvPr/>
        </p:nvCxnSpPr>
        <p:spPr>
          <a:xfrm>
            <a:off x="2094271" y="3240264"/>
            <a:ext cx="268420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FA438E-0003-7BDD-78B2-97FBE16283C8}"/>
              </a:ext>
            </a:extLst>
          </p:cNvPr>
          <p:cNvCxnSpPr/>
          <p:nvPr/>
        </p:nvCxnSpPr>
        <p:spPr>
          <a:xfrm>
            <a:off x="7881312" y="3429000"/>
            <a:ext cx="268420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EA63508-82F9-0193-1E57-7CD4003D46B5}"/>
              </a:ext>
            </a:extLst>
          </p:cNvPr>
          <p:cNvCxnSpPr/>
          <p:nvPr/>
        </p:nvCxnSpPr>
        <p:spPr>
          <a:xfrm>
            <a:off x="7885445" y="4946832"/>
            <a:ext cx="268420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F99ACAE-2CCD-E787-C84D-C1CBEB706451}"/>
              </a:ext>
            </a:extLst>
          </p:cNvPr>
          <p:cNvCxnSpPr/>
          <p:nvPr/>
        </p:nvCxnSpPr>
        <p:spPr>
          <a:xfrm>
            <a:off x="2094271" y="4772955"/>
            <a:ext cx="268420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2040816F-81D2-5480-88B0-46F93BDCB4F2}"/>
              </a:ext>
            </a:extLst>
          </p:cNvPr>
          <p:cNvSpPr txBox="1"/>
          <p:nvPr/>
        </p:nvSpPr>
        <p:spPr>
          <a:xfrm>
            <a:off x="2553099" y="3371218"/>
            <a:ext cx="157700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Slope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around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1.75.10</a:t>
            </a:r>
            <a:r>
              <a:rPr lang="fr-FR" sz="14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-11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/rad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B680316-FFB7-C309-29D4-958236367712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011680" y="3524718"/>
            <a:ext cx="541419" cy="108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AA37D8E-7936-54F0-AB53-32AC7C71C3FC}"/>
              </a:ext>
            </a:extLst>
          </p:cNvPr>
          <p:cNvSpPr txBox="1"/>
          <p:nvPr/>
        </p:nvSpPr>
        <p:spPr>
          <a:xfrm>
            <a:off x="9918606" y="2762776"/>
            <a:ext cx="157700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Slope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around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0.85.10</a:t>
            </a:r>
            <a:r>
              <a:rPr lang="fr-FR" sz="14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-11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/rad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EC3BA17-9A96-842E-237E-CAD4395E0D79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9341849" y="3024386"/>
            <a:ext cx="576757" cy="29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918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5D838A7-B9CC-CF7C-714A-422EA3302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Time to stabilize linked to the resonator sensitivity shows impact of wall transparency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F47C97-B910-E089-E64E-E02F113312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77771D-D183-46F5-A554-B58ABFCD06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Effect</a:t>
            </a:r>
            <a:r>
              <a:rPr lang="fr-FR" dirty="0"/>
              <a:t> of the lead </a:t>
            </a:r>
            <a:r>
              <a:rPr lang="fr-FR" dirty="0" err="1"/>
              <a:t>wall</a:t>
            </a:r>
            <a:r>
              <a:rPr lang="fr-FR" dirty="0"/>
              <a:t> </a:t>
            </a:r>
            <a:r>
              <a:rPr lang="fr-FR" dirty="0" err="1"/>
              <a:t>transparency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46FC2E-AA98-D4EB-7A3D-9F2030062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593" y="2182713"/>
            <a:ext cx="5623702" cy="37672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E88BC2-9438-0D1E-F604-5F0B6F850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24" y="2234994"/>
            <a:ext cx="2760561" cy="16364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0ECF773-8DF1-9359-76DE-7FF042BC3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54" y="4414684"/>
            <a:ext cx="2893237" cy="176040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E5DD29-B8E5-1398-1AC9-9E4D2680EE83}"/>
              </a:ext>
            </a:extLst>
          </p:cNvPr>
          <p:cNvSpPr txBox="1"/>
          <p:nvPr/>
        </p:nvSpPr>
        <p:spPr>
          <a:xfrm>
            <a:off x="1651819" y="3871424"/>
            <a:ext cx="1337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…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AE8C9FF-4D0B-CDA5-F05A-B01A05A8C463}"/>
              </a:ext>
            </a:extLst>
          </p:cNvPr>
          <p:cNvSpPr/>
          <p:nvPr/>
        </p:nvSpPr>
        <p:spPr>
          <a:xfrm>
            <a:off x="4736747" y="3994031"/>
            <a:ext cx="648929" cy="4621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7E527A25-D6C3-D917-C2F5-28D5C8D3F127}"/>
              </a:ext>
            </a:extLst>
          </p:cNvPr>
          <p:cNvSpPr/>
          <p:nvPr/>
        </p:nvSpPr>
        <p:spPr>
          <a:xfrm>
            <a:off x="3947591" y="2234994"/>
            <a:ext cx="517716" cy="394009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7B4F32-8204-C145-7BF0-B03E20525F5E}"/>
              </a:ext>
            </a:extLst>
          </p:cNvPr>
          <p:cNvSpPr txBox="1"/>
          <p:nvPr/>
        </p:nvSpPr>
        <p:spPr>
          <a:xfrm>
            <a:off x="5393899" y="5934022"/>
            <a:ext cx="6670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Frequency drift correlation between pre-cycling (B) and cycling 2 (D)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6895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A3614DD-FF88-7F35-47CA-0D854B8DA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Resonators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in the </a:t>
            </a:r>
            <a:r>
              <a:rPr lang="fr-FR" dirty="0" err="1"/>
              <a:t>study</a:t>
            </a:r>
            <a:r>
              <a:rPr lang="fr-FR" dirty="0"/>
              <a:t> do not </a:t>
            </a:r>
            <a:r>
              <a:rPr lang="fr-FR" dirty="0" err="1"/>
              <a:t>present</a:t>
            </a:r>
            <a:r>
              <a:rPr lang="fr-FR" dirty="0"/>
              <a:t> LDR </a:t>
            </a:r>
            <a:r>
              <a:rPr lang="fr-FR" dirty="0" err="1"/>
              <a:t>sensitivity</a:t>
            </a:r>
            <a:r>
              <a:rPr lang="fr-FR" dirty="0"/>
              <a:t> at </a:t>
            </a:r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frequencies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noticed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50MHz </a:t>
            </a:r>
            <a:r>
              <a:rPr lang="fr-FR" dirty="0" err="1"/>
              <a:t>where</a:t>
            </a:r>
            <a:r>
              <a:rPr lang="fr-FR" dirty="0"/>
              <a:t> </a:t>
            </a:r>
            <a:r>
              <a:rPr lang="fr-FR" dirty="0" err="1"/>
              <a:t>produced</a:t>
            </a:r>
            <a:r>
              <a:rPr lang="fr-FR" dirty="0"/>
              <a:t> </a:t>
            </a:r>
            <a:r>
              <a:rPr lang="fr-FR" dirty="0" err="1"/>
              <a:t>using</a:t>
            </a:r>
            <a:r>
              <a:rPr lang="fr-FR" dirty="0"/>
              <a:t> non </a:t>
            </a:r>
            <a:r>
              <a:rPr lang="fr-FR" dirty="0" err="1"/>
              <a:t>swept</a:t>
            </a:r>
            <a:r>
              <a:rPr lang="fr-FR" dirty="0"/>
              <a:t> Standard </a:t>
            </a:r>
            <a:r>
              <a:rPr lang="fr-FR" dirty="0" err="1"/>
              <a:t>Quality</a:t>
            </a:r>
            <a:r>
              <a:rPr lang="fr-FR" dirty="0"/>
              <a:t> quartz 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4606BD-7861-4502-8045-4DA2619E4C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Osc</a:t>
            </a:r>
            <a:r>
              <a:rPr lang="en-US" b="1" dirty="0"/>
              <a:t>. 100MHz n°4 and </a:t>
            </a:r>
            <a:r>
              <a:rPr lang="en-US" b="1" dirty="0" err="1"/>
              <a:t>Osc</a:t>
            </a:r>
            <a:r>
              <a:rPr lang="en-US" b="1" dirty="0"/>
              <a:t>. 50MHz n°4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6D4003-FD53-74A1-5C6C-6829FB722C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Signatures of the 50 and 100MHz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20B056-FD24-0B98-9E9A-81532FA47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61" y="2575440"/>
            <a:ext cx="11098477" cy="32243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655056-BEEA-8651-1AD2-7480FAD771E7}"/>
              </a:ext>
            </a:extLst>
          </p:cNvPr>
          <p:cNvSpPr txBox="1"/>
          <p:nvPr/>
        </p:nvSpPr>
        <p:spPr>
          <a:xfrm>
            <a:off x="548213" y="5799787"/>
            <a:ext cx="1113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Frequency variation during ON/OFF periods for </a:t>
            </a:r>
            <a:r>
              <a:rPr lang="en-US" b="1" dirty="0" err="1"/>
              <a:t>Osc</a:t>
            </a:r>
            <a:r>
              <a:rPr lang="en-US" b="1" dirty="0"/>
              <a:t>. 100MHz n°4 (left) and </a:t>
            </a:r>
            <a:r>
              <a:rPr lang="en-US" b="1" dirty="0" err="1"/>
              <a:t>Osc</a:t>
            </a:r>
            <a:r>
              <a:rPr lang="en-US" b="1" dirty="0"/>
              <a:t>. 50MHz n°4 (right)</a:t>
            </a:r>
          </a:p>
        </p:txBody>
      </p:sp>
    </p:spTree>
    <p:extLst>
      <p:ext uri="{BB962C8B-B14F-4D97-AF65-F5344CB8AC3E}">
        <p14:creationId xmlns:p14="http://schemas.microsoft.com/office/powerpoint/2010/main" val="2545524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DD86492-AD69-A07A-94AD-88342BDDB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Change of frequency before/after TID : Frequency variations before and after the 100krad TID remain below few 10-12/rad for all 60 resonators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LDR </a:t>
            </a:r>
            <a:r>
              <a:rPr lang="fr-FR" dirty="0" err="1"/>
              <a:t>sensitivity</a:t>
            </a:r>
            <a:r>
              <a:rPr lang="fr-FR" dirty="0"/>
              <a:t> </a:t>
            </a:r>
            <a:r>
              <a:rPr lang="fr-FR" dirty="0" err="1"/>
              <a:t>after</a:t>
            </a:r>
            <a:r>
              <a:rPr lang="fr-FR" dirty="0"/>
              <a:t> TID : </a:t>
            </a:r>
            <a:r>
              <a:rPr lang="fr-FR" dirty="0" err="1"/>
              <a:t>stabilize</a:t>
            </a:r>
            <a:r>
              <a:rPr lang="fr-FR" dirty="0"/>
              <a:t> and </a:t>
            </a:r>
            <a:r>
              <a:rPr lang="fr-FR" dirty="0" err="1"/>
              <a:t>possibly</a:t>
            </a:r>
            <a:r>
              <a:rPr lang="fr-FR" dirty="0"/>
              <a:t> reverse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08C1F1-9C57-7A58-B2CB-B8DAF62695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08AB73-1DDC-D1E3-FADF-1032CBD56E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After</a:t>
            </a:r>
            <a:r>
              <a:rPr lang="fr-FR" dirty="0"/>
              <a:t> 100krad TID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7B61D1-C25B-75FB-EADD-52C7B6354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53" y="3025025"/>
            <a:ext cx="9300434" cy="2673875"/>
          </a:xfrm>
          <a:prstGeom prst="rect">
            <a:avLst/>
          </a:prstGeom>
          <a:noFill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7CBB390-0B2A-7CCF-30DA-884CBAA2E064}"/>
              </a:ext>
            </a:extLst>
          </p:cNvPr>
          <p:cNvSpPr txBox="1"/>
          <p:nvPr/>
        </p:nvSpPr>
        <p:spPr>
          <a:xfrm>
            <a:off x="527010" y="5759688"/>
            <a:ext cx="1110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LDR sensitivity after TID for </a:t>
            </a:r>
            <a:r>
              <a:rPr lang="en-US" b="1" dirty="0" err="1"/>
              <a:t>Osc</a:t>
            </a:r>
            <a:r>
              <a:rPr lang="en-US" b="1" dirty="0"/>
              <a:t>. 10MHz n°1 (left) and </a:t>
            </a:r>
            <a:r>
              <a:rPr lang="en-US" b="1" dirty="0" err="1"/>
              <a:t>Osc</a:t>
            </a:r>
            <a:r>
              <a:rPr lang="en-US" b="1" dirty="0"/>
              <a:t>. 100MHz n°2 (right)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CB5FE42-7DEF-456A-9FB2-7E8A89656AA5}"/>
              </a:ext>
            </a:extLst>
          </p:cNvPr>
          <p:cNvSpPr txBox="1"/>
          <p:nvPr/>
        </p:nvSpPr>
        <p:spPr>
          <a:xfrm>
            <a:off x="9898942" y="3749157"/>
            <a:ext cx="1577008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Negative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slope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during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Segoe UI" panose="020B0502040204020203" pitchFamily="34" charset="0"/>
              </a:rPr>
              <a:t> radiation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28ED5B3-287D-9262-61D1-A92E3AA3395E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934633" y="4010767"/>
            <a:ext cx="1964309" cy="65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736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70730C-D865-7031-286D-A510FCCE7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 this presentation we exposed some results of the MINCOR project :</a:t>
            </a:r>
          </a:p>
          <a:p>
            <a:pPr marL="558800" lvl="1" indent="-285750"/>
            <a:r>
              <a:rPr lang="en-US" sz="2000" dirty="0">
                <a:latin typeface="+mn-lt"/>
              </a:rPr>
              <a:t>Different kind of signature during LDR cycling (cumulative/non-cumulative, fast/slow, positive/negative…)</a:t>
            </a:r>
          </a:p>
          <a:p>
            <a:pPr marL="558800" lvl="1" indent="-285750"/>
            <a:r>
              <a:rPr lang="en-US" sz="2000" dirty="0">
                <a:latin typeface="+mn-lt"/>
              </a:rPr>
              <a:t>Order of magnitude in the range of few 10</a:t>
            </a:r>
            <a:r>
              <a:rPr lang="en-US" sz="2000" baseline="30000" dirty="0">
                <a:latin typeface="+mn-lt"/>
              </a:rPr>
              <a:t>-11</a:t>
            </a:r>
            <a:r>
              <a:rPr lang="en-US" sz="2000" dirty="0">
                <a:latin typeface="+mn-lt"/>
              </a:rPr>
              <a:t>/rad in LDR cycling</a:t>
            </a:r>
          </a:p>
          <a:p>
            <a:pPr marL="558800" lvl="1" indent="-285750"/>
            <a:r>
              <a:rPr lang="en-US" sz="2000" dirty="0">
                <a:latin typeface="+mn-lt"/>
              </a:rPr>
              <a:t>10MHz resonators present a signature</a:t>
            </a:r>
          </a:p>
          <a:p>
            <a:pPr marL="558800" lvl="1" indent="-285750"/>
            <a:r>
              <a:rPr lang="en-US" sz="2000" dirty="0">
                <a:latin typeface="+mn-lt"/>
              </a:rPr>
              <a:t>50MHz and 100MHz do not present LDR sensitivity at the measurable level</a:t>
            </a:r>
          </a:p>
          <a:p>
            <a:pPr marL="558800" lvl="1" indent="-285750"/>
            <a:r>
              <a:rPr lang="en-US" sz="2000" dirty="0">
                <a:latin typeface="+mn-lt"/>
              </a:rPr>
              <a:t>Relative frequency changes of few 10</a:t>
            </a:r>
            <a:r>
              <a:rPr lang="en-US" sz="2000" baseline="30000" dirty="0">
                <a:latin typeface="+mn-lt"/>
              </a:rPr>
              <a:t>-12</a:t>
            </a:r>
            <a:r>
              <a:rPr lang="en-US" sz="2000" dirty="0">
                <a:latin typeface="+mn-lt"/>
              </a:rPr>
              <a:t>/rad over 100krad (non-linear effect)</a:t>
            </a:r>
          </a:p>
          <a:p>
            <a:pPr marL="558800" lvl="1" indent="-285750"/>
            <a:r>
              <a:rPr lang="en-US" sz="2000" dirty="0">
                <a:latin typeface="+mn-lt"/>
              </a:rPr>
              <a:t>Saturation effect clearly visible on swept material without pre-irradiation</a:t>
            </a:r>
          </a:p>
          <a:p>
            <a:pPr marL="558800" lvl="1" indent="-285750"/>
            <a:r>
              <a:rPr lang="en-US" sz="2000" dirty="0">
                <a:latin typeface="+mn-lt"/>
              </a:rPr>
              <a:t>Saturation effect clearly visible with pre-irradiation on non swept material</a:t>
            </a:r>
          </a:p>
          <a:p>
            <a:pPr marL="558800" lvl="1" indent="-285750"/>
            <a:r>
              <a:rPr lang="en-US" sz="2000" dirty="0">
                <a:latin typeface="+mn-lt"/>
              </a:rPr>
              <a:t>Radiation sensitivity could not be linked to other process parameters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1AA030-2616-3FE7-26EA-CD57703E0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dirty="0"/>
              <a:t>Synthesis</a:t>
            </a:r>
          </a:p>
        </p:txBody>
      </p:sp>
    </p:spTree>
    <p:extLst>
      <p:ext uri="{BB962C8B-B14F-4D97-AF65-F5344CB8AC3E}">
        <p14:creationId xmlns:p14="http://schemas.microsoft.com/office/powerpoint/2010/main" val="835548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E13EA06-B015-38CB-1A05-F7555BAD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b="1" dirty="0"/>
              <a:t>What does it imply for LEO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For LEO particularly, it is important to take the LDR cycling into account not only the 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The sensitivity to radiation must be seen as per the need :</a:t>
            </a:r>
          </a:p>
          <a:p>
            <a:pPr marL="615950" lvl="1" indent="-342900"/>
            <a:r>
              <a:rPr lang="en-US" sz="1600" dirty="0">
                <a:latin typeface="+mn-lt"/>
              </a:rPr>
              <a:t>zero does not exist. Pass/Fail criteria depends on the specification, on design and on mission profile (path and duration)</a:t>
            </a:r>
          </a:p>
          <a:p>
            <a:pPr marL="615950" lvl="1" indent="-342900"/>
            <a:r>
              <a:rPr lang="en-US" sz="1600" dirty="0">
                <a:latin typeface="+mn-lt"/>
              </a:rPr>
              <a:t>In a lot of application values of few 10-11/rad will be fully sufficient</a:t>
            </a:r>
          </a:p>
          <a:p>
            <a:pPr marL="615950" lvl="1" indent="-342900"/>
            <a:r>
              <a:rPr lang="en-US" sz="1600" dirty="0">
                <a:latin typeface="+mn-lt"/>
              </a:rPr>
              <a:t>In more demanding LEO applications, swept material is recommended because already stabilized</a:t>
            </a:r>
          </a:p>
          <a:p>
            <a:pPr marL="615950" lvl="1" indent="-342900"/>
            <a:r>
              <a:rPr lang="en-US" sz="1600" dirty="0"/>
              <a:t>If needed a pre irradiation can be performed</a:t>
            </a:r>
          </a:p>
          <a:p>
            <a:pPr marL="615950" lvl="1" indent="-342900"/>
            <a:r>
              <a:rPr lang="en-US" sz="1600" dirty="0"/>
              <a:t>This must be decided at manufacturer level : know your products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err="1"/>
              <a:t>W.r.t.</a:t>
            </a:r>
            <a:r>
              <a:rPr lang="en-US" sz="1600" dirty="0"/>
              <a:t> quartz material :  Low impurities content is needed however the main challenge is to have values guaranteed by suppliers.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 the present study the worse material had impurities measured @ 1ppm which remains low but could not be guaranteed by supplier.</a:t>
            </a:r>
          </a:p>
          <a:p>
            <a:endParaRPr lang="en-US" sz="16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7C986F-BE00-914B-4F20-7A12DB4D61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0E2EAB-1FBE-2A48-257C-50BB49F239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Perspective</a:t>
            </a:r>
          </a:p>
        </p:txBody>
      </p:sp>
    </p:spTree>
    <p:extLst>
      <p:ext uri="{BB962C8B-B14F-4D97-AF65-F5344CB8AC3E}">
        <p14:creationId xmlns:p14="http://schemas.microsoft.com/office/powerpoint/2010/main" val="218960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small electronic components&#10;&#10;Description automatically generated">
            <a:extLst>
              <a:ext uri="{FF2B5EF4-FFF2-40B4-BE49-F238E27FC236}">
                <a16:creationId xmlns:a16="http://schemas.microsoft.com/office/drawing/2014/main" id="{31E6DF05-CAC2-EC1D-88F5-2B224666B4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 r="6922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A9661-E823-5FA4-116A-81159D8F16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dirty="0"/>
              <a:t>Thank you 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FA631-B777-4814-9A0F-BF083A63C8CA}"/>
              </a:ext>
            </a:extLst>
          </p:cNvPr>
          <p:cNvSpPr/>
          <p:nvPr/>
        </p:nvSpPr>
        <p:spPr>
          <a:xfrm>
            <a:off x="-11504" y="1504950"/>
            <a:ext cx="12199323" cy="535305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11717-7FB2-6E9D-CE5F-5ACD050D53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NZ" dirty="0"/>
              <a:t>www.rakon.com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54DECE39-6BF6-9685-677B-687EA0507306}"/>
              </a:ext>
            </a:extLst>
          </p:cNvPr>
          <p:cNvSpPr/>
          <p:nvPr/>
        </p:nvSpPr>
        <p:spPr>
          <a:xfrm flipH="1">
            <a:off x="-3661" y="6219262"/>
            <a:ext cx="12199322" cy="638738"/>
          </a:xfrm>
          <a:prstGeom prst="chevron">
            <a:avLst>
              <a:gd name="adj" fmla="val 0"/>
            </a:avLst>
          </a:prstGeom>
          <a:solidFill>
            <a:srgbClr val="000F2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000" dirty="0">
                <a:cs typeface="Segoe UI" panose="020B0502040204020203" pitchFamily="34" charset="0"/>
              </a:rPr>
              <a:t>Equipment   •   Subsystems  •   Oscillators   •   Filters   •   Resonators   </a:t>
            </a:r>
          </a:p>
        </p:txBody>
      </p:sp>
    </p:spTree>
    <p:extLst>
      <p:ext uri="{BB962C8B-B14F-4D97-AF65-F5344CB8AC3E}">
        <p14:creationId xmlns:p14="http://schemas.microsoft.com/office/powerpoint/2010/main" val="192333530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Rakon 2022">
      <a:dk1>
        <a:srgbClr val="000000"/>
      </a:dk1>
      <a:lt1>
        <a:srgbClr val="FFFFFF"/>
      </a:lt1>
      <a:dk2>
        <a:srgbClr val="39AB47"/>
      </a:dk2>
      <a:lt2>
        <a:srgbClr val="3F3F3F"/>
      </a:lt2>
      <a:accent1>
        <a:srgbClr val="7F7F7F"/>
      </a:accent1>
      <a:accent2>
        <a:srgbClr val="39AB47"/>
      </a:accent2>
      <a:accent3>
        <a:srgbClr val="0070C0"/>
      </a:accent3>
      <a:accent4>
        <a:srgbClr val="72236A"/>
      </a:accent4>
      <a:accent5>
        <a:srgbClr val="C00000"/>
      </a:accent5>
      <a:accent6>
        <a:srgbClr val="25223D"/>
      </a:accent6>
      <a:hlink>
        <a:srgbClr val="39AB47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09DCF3-8129-41E8-91D8-A55D242756FA}"/>
</file>

<file path=customXml/itemProps2.xml><?xml version="1.0" encoding="utf-8"?>
<ds:datastoreItem xmlns:ds="http://schemas.openxmlformats.org/officeDocument/2006/customXml" ds:itemID="{7EE2EC69-5F85-4633-BB90-9F86B4AA1174}">
  <ds:schemaRefs>
    <ds:schemaRef ds:uri="http://schemas.microsoft.com/office/2006/documentManagement/types"/>
    <ds:schemaRef ds:uri="59c5d57d-9786-467c-82e3-0288ee2bc186"/>
    <ds:schemaRef ds:uri="http://www.w3.org/XML/1998/namespace"/>
    <ds:schemaRef ds:uri="e7316792-a002-418e-a31e-b53a10fc55b7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D0EA83-99EB-42AC-B674-40CFF8A4B8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5188</TotalTime>
  <Words>1280</Words>
  <Application>Microsoft Office PowerPoint</Application>
  <PresentationFormat>Grand écran</PresentationFormat>
  <Paragraphs>158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</vt:lpstr>
      <vt:lpstr>Courier New</vt:lpstr>
      <vt:lpstr>Open Sans</vt:lpstr>
      <vt:lpstr>Oswald</vt:lpstr>
      <vt:lpstr>Segoe UI</vt:lpstr>
      <vt:lpstr>Segoe UI Semibold</vt:lpstr>
      <vt:lpstr>Symbol</vt:lpstr>
      <vt:lpstr>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Rakon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Howe</dc:creator>
  <cp:lastModifiedBy>Nicolas GUFFLET</cp:lastModifiedBy>
  <cp:revision>376</cp:revision>
  <cp:lastPrinted>2021-11-16T17:28:50Z</cp:lastPrinted>
  <dcterms:created xsi:type="dcterms:W3CDTF">2018-05-08T00:45:57Z</dcterms:created>
  <dcterms:modified xsi:type="dcterms:W3CDTF">2026-10-15T21:32:37Z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</Properties>
</file>